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Lst>
  <p:sldSz cx="18288000" cy="10287000"/>
  <p:notesSz cx="6858000" cy="9144000"/>
  <p:embeddedFontLst>
    <p:embeddedFont>
      <p:font typeface="Arimo" panose="020B0604020202020204" charset="0"/>
      <p:regular r:id="rId21"/>
    </p:embeddedFont>
    <p:embeddedFont>
      <p:font typeface="Arimo Bold" panose="020B0604020202020204" charset="0"/>
      <p:regular r:id="rId22"/>
    </p:embeddedFont>
    <p:embeddedFont>
      <p:font typeface="Calibri" panose="020F0502020204030204" pitchFamily="34" charset="0"/>
      <p:regular r:id="rId23"/>
      <p:bold r:id="rId24"/>
      <p:italic r:id="rId25"/>
      <p:boldItalic r:id="rId26"/>
    </p:embeddedFont>
    <p:embeddedFont>
      <p:font typeface="Montserrat Classic" panose="020B0604020202020204" charset="0"/>
      <p:regular r:id="rId27"/>
    </p:embeddedFont>
    <p:embeddedFont>
      <p:font typeface="Montserrat Classic Bold" panose="020B0604020202020204" charset="0"/>
      <p:regular r:id="rId28"/>
    </p:embeddedFont>
    <p:embeddedFont>
      <p:font typeface="Montserrat Light" panose="020B0604020202020204" charset="0"/>
      <p:regular r:id="rId29"/>
    </p:embeddedFont>
    <p:embeddedFont>
      <p:font typeface="Open Sans Light" panose="020B0604020202020204" charset="0"/>
      <p:regular r:id="rId3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46" d="100"/>
          <a:sy n="46" d="100"/>
        </p:scale>
        <p:origin x="756" y="5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font" Target="fonts/font1.fntdata"/><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4/22/2020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4/22/2020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4/22/2020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4/22/2020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4/22/2020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4/22/2020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4/22/2020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9F3E2"/>
        </a:solidFill>
        <a:effectLst/>
      </p:bgPr>
    </p:bg>
    <p:spTree>
      <p:nvGrpSpPr>
        <p:cNvPr id="1" name=""/>
        <p:cNvGrpSpPr/>
        <p:nvPr/>
      </p:nvGrpSpPr>
      <p:grpSpPr>
        <a:xfrm>
          <a:off x="0" y="0"/>
          <a:ext cx="0" cy="0"/>
          <a:chOff x="0" y="0"/>
          <a:chExt cx="0" cy="0"/>
        </a:xfrm>
      </p:grpSpPr>
      <p:sp>
        <p:nvSpPr>
          <p:cNvPr id="2" name="AutoShape 2"/>
          <p:cNvSpPr/>
          <p:nvPr/>
        </p:nvSpPr>
        <p:spPr>
          <a:xfrm>
            <a:off x="9100691" y="0"/>
            <a:ext cx="86618" cy="1711614"/>
          </a:xfrm>
          <a:prstGeom prst="rect">
            <a:avLst/>
          </a:prstGeom>
          <a:solidFill>
            <a:srgbClr val="171810"/>
          </a:solidFill>
        </p:spPr>
      </p:sp>
      <p:grpSp>
        <p:nvGrpSpPr>
          <p:cNvPr id="3" name="Group 3"/>
          <p:cNvGrpSpPr/>
          <p:nvPr/>
        </p:nvGrpSpPr>
        <p:grpSpPr>
          <a:xfrm>
            <a:off x="1231777" y="3324799"/>
            <a:ext cx="15911064" cy="3637402"/>
            <a:chOff x="0" y="0"/>
            <a:chExt cx="21214752" cy="4849869"/>
          </a:xfrm>
        </p:grpSpPr>
        <p:sp>
          <p:nvSpPr>
            <p:cNvPr id="4" name="TextBox 4"/>
            <p:cNvSpPr txBox="1"/>
            <p:nvPr/>
          </p:nvSpPr>
          <p:spPr>
            <a:xfrm>
              <a:off x="907964" y="-57150"/>
              <a:ext cx="19398824" cy="698077"/>
            </a:xfrm>
            <a:prstGeom prst="rect">
              <a:avLst/>
            </a:prstGeom>
          </p:spPr>
          <p:txBody>
            <a:bodyPr lIns="0" tIns="0" rIns="0" bIns="0" rtlCol="0" anchor="t">
              <a:spAutoFit/>
            </a:bodyPr>
            <a:lstStyle/>
            <a:p>
              <a:pPr algn="ctr">
                <a:lnSpc>
                  <a:spcPts val="4480"/>
                </a:lnSpc>
              </a:pPr>
              <a:endParaRPr/>
            </a:p>
          </p:txBody>
        </p:sp>
        <p:sp>
          <p:nvSpPr>
            <p:cNvPr id="5" name="TextBox 5"/>
            <p:cNvSpPr txBox="1"/>
            <p:nvPr/>
          </p:nvSpPr>
          <p:spPr>
            <a:xfrm>
              <a:off x="0" y="1325961"/>
              <a:ext cx="21214752" cy="2406650"/>
            </a:xfrm>
            <a:prstGeom prst="rect">
              <a:avLst/>
            </a:prstGeom>
          </p:spPr>
          <p:txBody>
            <a:bodyPr lIns="0" tIns="0" rIns="0" bIns="0" rtlCol="0" anchor="t">
              <a:spAutoFit/>
            </a:bodyPr>
            <a:lstStyle/>
            <a:p>
              <a:pPr algn="ctr">
                <a:lnSpc>
                  <a:spcPts val="13500"/>
                </a:lnSpc>
              </a:pPr>
              <a:r>
                <a:rPr lang="en-US" sz="12500" spc="875">
                  <a:solidFill>
                    <a:srgbClr val="171810"/>
                  </a:solidFill>
                  <a:latin typeface="Montserrat Classic Bold"/>
                </a:rPr>
                <a:t>VIDYA ~ एक कोशिश</a:t>
              </a:r>
            </a:p>
          </p:txBody>
        </p:sp>
        <p:sp>
          <p:nvSpPr>
            <p:cNvPr id="6" name="TextBox 6"/>
            <p:cNvSpPr txBox="1"/>
            <p:nvPr/>
          </p:nvSpPr>
          <p:spPr>
            <a:xfrm>
              <a:off x="830690" y="4227146"/>
              <a:ext cx="19553372" cy="622723"/>
            </a:xfrm>
            <a:prstGeom prst="rect">
              <a:avLst/>
            </a:prstGeom>
          </p:spPr>
          <p:txBody>
            <a:bodyPr lIns="0" tIns="0" rIns="0" bIns="0" rtlCol="0" anchor="t">
              <a:spAutoFit/>
            </a:bodyPr>
            <a:lstStyle/>
            <a:p>
              <a:pPr algn="ctr">
                <a:lnSpc>
                  <a:spcPts val="3919"/>
                </a:lnSpc>
              </a:pPr>
              <a:r>
                <a:rPr lang="en-US" sz="2800" spc="196">
                  <a:solidFill>
                    <a:srgbClr val="171810"/>
                  </a:solidFill>
                  <a:latin typeface="Montserrat Classic"/>
                </a:rPr>
                <a:t>Project Concepts</a:t>
              </a:r>
            </a:p>
          </p:txBody>
        </p:sp>
      </p:grpSp>
      <p:sp>
        <p:nvSpPr>
          <p:cNvPr id="7" name="AutoShape 7"/>
          <p:cNvSpPr/>
          <p:nvPr/>
        </p:nvSpPr>
        <p:spPr>
          <a:xfrm>
            <a:off x="9100691" y="8575386"/>
            <a:ext cx="86618" cy="1711614"/>
          </a:xfrm>
          <a:prstGeom prst="rect">
            <a:avLst/>
          </a:prstGeom>
          <a:solidFill>
            <a:srgbClr val="171810"/>
          </a:solidFill>
        </p:spPr>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71810"/>
        </a:solidFill>
        <a:effectLst/>
      </p:bgPr>
    </p:bg>
    <p:spTree>
      <p:nvGrpSpPr>
        <p:cNvPr id="1" name=""/>
        <p:cNvGrpSpPr/>
        <p:nvPr/>
      </p:nvGrpSpPr>
      <p:grpSpPr>
        <a:xfrm>
          <a:off x="0" y="0"/>
          <a:ext cx="0" cy="0"/>
          <a:chOff x="0" y="0"/>
          <a:chExt cx="0" cy="0"/>
        </a:xfrm>
      </p:grpSpPr>
      <p:sp>
        <p:nvSpPr>
          <p:cNvPr id="2" name="AutoShape 2"/>
          <p:cNvSpPr/>
          <p:nvPr/>
        </p:nvSpPr>
        <p:spPr>
          <a:xfrm rot="5400000">
            <a:off x="766127" y="176042"/>
            <a:ext cx="86530" cy="1618785"/>
          </a:xfrm>
          <a:prstGeom prst="rect">
            <a:avLst/>
          </a:prstGeom>
          <a:solidFill>
            <a:srgbClr val="29F3E2"/>
          </a:solidFill>
        </p:spPr>
      </p:sp>
      <p:sp>
        <p:nvSpPr>
          <p:cNvPr id="3" name="AutoShape 3"/>
          <p:cNvSpPr/>
          <p:nvPr/>
        </p:nvSpPr>
        <p:spPr>
          <a:xfrm rot="5400000">
            <a:off x="17435342" y="132777"/>
            <a:ext cx="86530" cy="1618785"/>
          </a:xfrm>
          <a:prstGeom prst="rect">
            <a:avLst/>
          </a:prstGeom>
          <a:solidFill>
            <a:srgbClr val="29F3E2"/>
          </a:solidFill>
        </p:spPr>
      </p:sp>
      <p:pic>
        <p:nvPicPr>
          <p:cNvPr id="4" name="Picture 4"/>
          <p:cNvPicPr>
            <a:picLocks noChangeAspect="1"/>
          </p:cNvPicPr>
          <p:nvPr/>
        </p:nvPicPr>
        <p:blipFill>
          <a:blip r:embed="rId2"/>
          <a:srcRect r="2054"/>
          <a:stretch>
            <a:fillRect/>
          </a:stretch>
        </p:blipFill>
        <p:spPr>
          <a:xfrm>
            <a:off x="1905874" y="1773572"/>
            <a:ext cx="14476251" cy="8274195"/>
          </a:xfrm>
          <a:prstGeom prst="rect">
            <a:avLst/>
          </a:prstGeom>
        </p:spPr>
      </p:pic>
      <p:sp>
        <p:nvSpPr>
          <p:cNvPr id="5" name="TextBox 5"/>
          <p:cNvSpPr txBox="1"/>
          <p:nvPr/>
        </p:nvSpPr>
        <p:spPr>
          <a:xfrm>
            <a:off x="2088661" y="233359"/>
            <a:ext cx="14110677" cy="1190625"/>
          </a:xfrm>
          <a:prstGeom prst="rect">
            <a:avLst/>
          </a:prstGeom>
        </p:spPr>
        <p:txBody>
          <a:bodyPr lIns="0" tIns="0" rIns="0" bIns="0" rtlCol="0" anchor="t">
            <a:spAutoFit/>
          </a:bodyPr>
          <a:lstStyle/>
          <a:p>
            <a:pPr algn="ctr">
              <a:lnSpc>
                <a:spcPts val="9450"/>
              </a:lnSpc>
            </a:pPr>
            <a:r>
              <a:rPr lang="en-US" sz="7500" spc="67">
                <a:solidFill>
                  <a:srgbClr val="29F3E2"/>
                </a:solidFill>
                <a:latin typeface="Montserrat Classic Bold"/>
              </a:rPr>
              <a:t>ERD</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171810"/>
        </a:solidFill>
        <a:effectLst/>
      </p:bgPr>
    </p:bg>
    <p:spTree>
      <p:nvGrpSpPr>
        <p:cNvPr id="1" name=""/>
        <p:cNvGrpSpPr/>
        <p:nvPr/>
      </p:nvGrpSpPr>
      <p:grpSpPr>
        <a:xfrm>
          <a:off x="0" y="0"/>
          <a:ext cx="0" cy="0"/>
          <a:chOff x="0" y="0"/>
          <a:chExt cx="0" cy="0"/>
        </a:xfrm>
      </p:grpSpPr>
      <p:sp>
        <p:nvSpPr>
          <p:cNvPr id="2" name="AutoShape 2"/>
          <p:cNvSpPr/>
          <p:nvPr/>
        </p:nvSpPr>
        <p:spPr>
          <a:xfrm rot="5400000">
            <a:off x="766127" y="46247"/>
            <a:ext cx="86530" cy="1618785"/>
          </a:xfrm>
          <a:prstGeom prst="rect">
            <a:avLst/>
          </a:prstGeom>
          <a:solidFill>
            <a:srgbClr val="29F3E2"/>
          </a:solidFill>
        </p:spPr>
      </p:sp>
      <p:sp>
        <p:nvSpPr>
          <p:cNvPr id="3" name="AutoShape 3"/>
          <p:cNvSpPr/>
          <p:nvPr/>
        </p:nvSpPr>
        <p:spPr>
          <a:xfrm rot="5400000">
            <a:off x="17435342" y="2982"/>
            <a:ext cx="86530" cy="1618785"/>
          </a:xfrm>
          <a:prstGeom prst="rect">
            <a:avLst/>
          </a:prstGeom>
          <a:solidFill>
            <a:srgbClr val="29F3E2"/>
          </a:solidFill>
        </p:spPr>
      </p:sp>
      <p:pic>
        <p:nvPicPr>
          <p:cNvPr id="4" name="Picture 4"/>
          <p:cNvPicPr>
            <a:picLocks noChangeAspect="1"/>
          </p:cNvPicPr>
          <p:nvPr/>
        </p:nvPicPr>
        <p:blipFill>
          <a:blip r:embed="rId2"/>
          <a:srcRect/>
          <a:stretch>
            <a:fillRect/>
          </a:stretch>
        </p:blipFill>
        <p:spPr>
          <a:xfrm>
            <a:off x="4545391" y="2149245"/>
            <a:ext cx="9197219" cy="7786603"/>
          </a:xfrm>
          <a:prstGeom prst="rect">
            <a:avLst/>
          </a:prstGeom>
        </p:spPr>
      </p:pic>
      <p:sp>
        <p:nvSpPr>
          <p:cNvPr id="5" name="TextBox 5"/>
          <p:cNvSpPr txBox="1"/>
          <p:nvPr/>
        </p:nvSpPr>
        <p:spPr>
          <a:xfrm>
            <a:off x="2676950" y="167366"/>
            <a:ext cx="12934100" cy="2185873"/>
          </a:xfrm>
          <a:prstGeom prst="rect">
            <a:avLst/>
          </a:prstGeom>
        </p:spPr>
        <p:txBody>
          <a:bodyPr lIns="0" tIns="0" rIns="0" bIns="0" rtlCol="0" anchor="t">
            <a:spAutoFit/>
          </a:bodyPr>
          <a:lstStyle/>
          <a:p>
            <a:pPr algn="ctr">
              <a:lnSpc>
                <a:spcPts val="8662"/>
              </a:lnSpc>
            </a:pPr>
            <a:r>
              <a:rPr lang="en-US" sz="6874" spc="61" dirty="0">
                <a:solidFill>
                  <a:srgbClr val="29F3E2"/>
                </a:solidFill>
                <a:latin typeface="Montserrat Classic Bold"/>
              </a:rPr>
              <a:t>Data Flow </a:t>
            </a:r>
            <a:r>
              <a:rPr lang="en-US" sz="1099" spc="9" dirty="0">
                <a:solidFill>
                  <a:srgbClr val="29F3E2"/>
                </a:solidFill>
                <a:latin typeface="Arimo Bold"/>
              </a:rPr>
              <a:t> </a:t>
            </a:r>
            <a:r>
              <a:rPr lang="en-US" sz="6874" spc="61" dirty="0">
                <a:solidFill>
                  <a:srgbClr val="29F3E2"/>
                </a:solidFill>
                <a:latin typeface="Montserrat Classic Bold"/>
              </a:rPr>
              <a:t>Diagram (DFD)</a:t>
            </a:r>
          </a:p>
          <a:p>
            <a:pPr algn="ctr">
              <a:lnSpc>
                <a:spcPts val="8662"/>
              </a:lnSpc>
            </a:pPr>
            <a:endParaRPr lang="en-US" sz="6874" spc="61" dirty="0">
              <a:solidFill>
                <a:srgbClr val="29F3E2"/>
              </a:solidFill>
              <a:latin typeface="Montserrat Classic Bold"/>
            </a:endParaRPr>
          </a:p>
        </p:txBody>
      </p:sp>
      <p:sp>
        <p:nvSpPr>
          <p:cNvPr id="6" name="TextBox 6"/>
          <p:cNvSpPr txBox="1"/>
          <p:nvPr/>
        </p:nvSpPr>
        <p:spPr>
          <a:xfrm>
            <a:off x="8050683" y="1212678"/>
            <a:ext cx="2160117" cy="580390"/>
          </a:xfrm>
          <a:prstGeom prst="rect">
            <a:avLst/>
          </a:prstGeom>
        </p:spPr>
        <p:txBody>
          <a:bodyPr wrap="square" lIns="0" tIns="0" rIns="0" bIns="0" rtlCol="0" anchor="t">
            <a:spAutoFit/>
          </a:bodyPr>
          <a:lstStyle/>
          <a:p>
            <a:pPr algn="ctr">
              <a:lnSpc>
                <a:spcPts val="4759"/>
              </a:lnSpc>
            </a:pPr>
            <a:r>
              <a:rPr lang="en-US" sz="3400" dirty="0">
                <a:solidFill>
                  <a:srgbClr val="FFFFFF"/>
                </a:solidFill>
                <a:latin typeface="Open Sans Light"/>
              </a:rPr>
              <a:t>LEVEL - 2</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71810"/>
        </a:solidFill>
        <a:effectLst/>
      </p:bgPr>
    </p:bg>
    <p:spTree>
      <p:nvGrpSpPr>
        <p:cNvPr id="1" name=""/>
        <p:cNvGrpSpPr/>
        <p:nvPr/>
      </p:nvGrpSpPr>
      <p:grpSpPr>
        <a:xfrm>
          <a:off x="0" y="0"/>
          <a:ext cx="0" cy="0"/>
          <a:chOff x="0" y="0"/>
          <a:chExt cx="0" cy="0"/>
        </a:xfrm>
      </p:grpSpPr>
      <p:sp>
        <p:nvSpPr>
          <p:cNvPr id="2" name="AutoShape 2"/>
          <p:cNvSpPr/>
          <p:nvPr/>
        </p:nvSpPr>
        <p:spPr>
          <a:xfrm rot="5400000">
            <a:off x="766127" y="46247"/>
            <a:ext cx="86530" cy="1618785"/>
          </a:xfrm>
          <a:prstGeom prst="rect">
            <a:avLst/>
          </a:prstGeom>
          <a:solidFill>
            <a:srgbClr val="29F3E2"/>
          </a:solidFill>
        </p:spPr>
      </p:sp>
      <p:sp>
        <p:nvSpPr>
          <p:cNvPr id="3" name="AutoShape 3"/>
          <p:cNvSpPr/>
          <p:nvPr/>
        </p:nvSpPr>
        <p:spPr>
          <a:xfrm rot="5400000">
            <a:off x="17435342" y="2982"/>
            <a:ext cx="86530" cy="1618785"/>
          </a:xfrm>
          <a:prstGeom prst="rect">
            <a:avLst/>
          </a:prstGeom>
          <a:solidFill>
            <a:srgbClr val="29F3E2"/>
          </a:solidFill>
        </p:spPr>
      </p:sp>
      <p:sp>
        <p:nvSpPr>
          <p:cNvPr id="4" name="TextBox 4"/>
          <p:cNvSpPr txBox="1"/>
          <p:nvPr/>
        </p:nvSpPr>
        <p:spPr>
          <a:xfrm>
            <a:off x="2676950" y="167366"/>
            <a:ext cx="12934100" cy="2185873"/>
          </a:xfrm>
          <a:prstGeom prst="rect">
            <a:avLst/>
          </a:prstGeom>
        </p:spPr>
        <p:txBody>
          <a:bodyPr lIns="0" tIns="0" rIns="0" bIns="0" rtlCol="0" anchor="t">
            <a:spAutoFit/>
          </a:bodyPr>
          <a:lstStyle/>
          <a:p>
            <a:pPr algn="ctr">
              <a:lnSpc>
                <a:spcPts val="8662"/>
              </a:lnSpc>
            </a:pPr>
            <a:r>
              <a:rPr lang="en-US" sz="6874" spc="61" dirty="0">
                <a:solidFill>
                  <a:srgbClr val="29F3E2"/>
                </a:solidFill>
                <a:latin typeface="Montserrat Classic Bold"/>
              </a:rPr>
              <a:t>Data Flow </a:t>
            </a:r>
            <a:r>
              <a:rPr lang="en-US" sz="1099" spc="9" dirty="0">
                <a:solidFill>
                  <a:srgbClr val="29F3E2"/>
                </a:solidFill>
                <a:latin typeface="Arimo Bold"/>
              </a:rPr>
              <a:t> </a:t>
            </a:r>
            <a:r>
              <a:rPr lang="en-US" sz="6874" spc="61" dirty="0">
                <a:solidFill>
                  <a:srgbClr val="29F3E2"/>
                </a:solidFill>
                <a:latin typeface="Montserrat Classic Bold"/>
              </a:rPr>
              <a:t>Diagram (DFD)</a:t>
            </a:r>
          </a:p>
          <a:p>
            <a:pPr algn="ctr">
              <a:lnSpc>
                <a:spcPts val="8662"/>
              </a:lnSpc>
            </a:pPr>
            <a:endParaRPr lang="en-US" sz="6874" spc="61" dirty="0">
              <a:solidFill>
                <a:srgbClr val="29F3E2"/>
              </a:solidFill>
              <a:latin typeface="Montserrat Classic Bold"/>
            </a:endParaRPr>
          </a:p>
        </p:txBody>
      </p:sp>
      <p:sp>
        <p:nvSpPr>
          <p:cNvPr id="5" name="TextBox 5"/>
          <p:cNvSpPr txBox="1"/>
          <p:nvPr/>
        </p:nvSpPr>
        <p:spPr>
          <a:xfrm>
            <a:off x="8050683" y="1212678"/>
            <a:ext cx="2312517" cy="580390"/>
          </a:xfrm>
          <a:prstGeom prst="rect">
            <a:avLst/>
          </a:prstGeom>
        </p:spPr>
        <p:txBody>
          <a:bodyPr wrap="square" lIns="0" tIns="0" rIns="0" bIns="0" rtlCol="0" anchor="t">
            <a:spAutoFit/>
          </a:bodyPr>
          <a:lstStyle/>
          <a:p>
            <a:pPr algn="ctr">
              <a:lnSpc>
                <a:spcPts val="4759"/>
              </a:lnSpc>
            </a:pPr>
            <a:r>
              <a:rPr lang="en-US" sz="3400" dirty="0">
                <a:solidFill>
                  <a:srgbClr val="FFFFFF"/>
                </a:solidFill>
                <a:latin typeface="Open Sans Light"/>
              </a:rPr>
              <a:t>LEVEL - 2</a:t>
            </a:r>
          </a:p>
        </p:txBody>
      </p:sp>
      <p:pic>
        <p:nvPicPr>
          <p:cNvPr id="6" name="Picture 6"/>
          <p:cNvPicPr>
            <a:picLocks noChangeAspect="1"/>
          </p:cNvPicPr>
          <p:nvPr/>
        </p:nvPicPr>
        <p:blipFill>
          <a:blip r:embed="rId2"/>
          <a:srcRect/>
          <a:stretch>
            <a:fillRect/>
          </a:stretch>
        </p:blipFill>
        <p:spPr>
          <a:xfrm>
            <a:off x="3610620" y="2557700"/>
            <a:ext cx="12437416" cy="670060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171810"/>
        </a:solidFill>
        <a:effectLst/>
      </p:bgPr>
    </p:bg>
    <p:spTree>
      <p:nvGrpSpPr>
        <p:cNvPr id="1" name=""/>
        <p:cNvGrpSpPr/>
        <p:nvPr/>
      </p:nvGrpSpPr>
      <p:grpSpPr>
        <a:xfrm>
          <a:off x="0" y="0"/>
          <a:ext cx="0" cy="0"/>
          <a:chOff x="0" y="0"/>
          <a:chExt cx="0" cy="0"/>
        </a:xfrm>
      </p:grpSpPr>
      <p:sp>
        <p:nvSpPr>
          <p:cNvPr id="2" name="AutoShape 2"/>
          <p:cNvSpPr/>
          <p:nvPr/>
        </p:nvSpPr>
        <p:spPr>
          <a:xfrm rot="5400000">
            <a:off x="766127" y="46247"/>
            <a:ext cx="86530" cy="1618785"/>
          </a:xfrm>
          <a:prstGeom prst="rect">
            <a:avLst/>
          </a:prstGeom>
          <a:solidFill>
            <a:srgbClr val="29F3E2"/>
          </a:solidFill>
        </p:spPr>
      </p:sp>
      <p:sp>
        <p:nvSpPr>
          <p:cNvPr id="3" name="AutoShape 3"/>
          <p:cNvSpPr/>
          <p:nvPr/>
        </p:nvSpPr>
        <p:spPr>
          <a:xfrm rot="5400000">
            <a:off x="17435342" y="2982"/>
            <a:ext cx="86530" cy="1618785"/>
          </a:xfrm>
          <a:prstGeom prst="rect">
            <a:avLst/>
          </a:prstGeom>
          <a:solidFill>
            <a:srgbClr val="29F3E2"/>
          </a:solidFill>
        </p:spPr>
      </p:sp>
      <p:pic>
        <p:nvPicPr>
          <p:cNvPr id="4" name="Picture 4"/>
          <p:cNvPicPr>
            <a:picLocks noChangeAspect="1"/>
          </p:cNvPicPr>
          <p:nvPr/>
        </p:nvPicPr>
        <p:blipFill>
          <a:blip r:embed="rId2"/>
          <a:srcRect/>
          <a:stretch>
            <a:fillRect/>
          </a:stretch>
        </p:blipFill>
        <p:spPr>
          <a:xfrm>
            <a:off x="3056162" y="1818476"/>
            <a:ext cx="11825971" cy="7940961"/>
          </a:xfrm>
          <a:prstGeom prst="rect">
            <a:avLst/>
          </a:prstGeom>
        </p:spPr>
      </p:pic>
      <p:sp>
        <p:nvSpPr>
          <p:cNvPr id="5" name="TextBox 5"/>
          <p:cNvSpPr txBox="1"/>
          <p:nvPr/>
        </p:nvSpPr>
        <p:spPr>
          <a:xfrm>
            <a:off x="2676950" y="293693"/>
            <a:ext cx="12934100" cy="1085794"/>
          </a:xfrm>
          <a:prstGeom prst="rect">
            <a:avLst/>
          </a:prstGeom>
        </p:spPr>
        <p:txBody>
          <a:bodyPr lIns="0" tIns="0" rIns="0" bIns="0" rtlCol="0" anchor="t">
            <a:spAutoFit/>
          </a:bodyPr>
          <a:lstStyle/>
          <a:p>
            <a:pPr algn="ctr">
              <a:lnSpc>
                <a:spcPts val="8662"/>
              </a:lnSpc>
            </a:pPr>
            <a:r>
              <a:rPr lang="en-US" sz="6874" spc="61">
                <a:solidFill>
                  <a:srgbClr val="29F3E2"/>
                </a:solidFill>
                <a:latin typeface="Montserrat Classic Bold"/>
              </a:rPr>
              <a:t>Class Diagram</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171810"/>
        </a:solidFill>
        <a:effectLst/>
      </p:bgPr>
    </p:bg>
    <p:spTree>
      <p:nvGrpSpPr>
        <p:cNvPr id="1" name=""/>
        <p:cNvGrpSpPr/>
        <p:nvPr/>
      </p:nvGrpSpPr>
      <p:grpSpPr>
        <a:xfrm>
          <a:off x="0" y="0"/>
          <a:ext cx="0" cy="0"/>
          <a:chOff x="0" y="0"/>
          <a:chExt cx="0" cy="0"/>
        </a:xfrm>
      </p:grpSpPr>
      <p:sp>
        <p:nvSpPr>
          <p:cNvPr id="2" name="AutoShape 2"/>
          <p:cNvSpPr/>
          <p:nvPr/>
        </p:nvSpPr>
        <p:spPr>
          <a:xfrm rot="5400000">
            <a:off x="766127" y="46247"/>
            <a:ext cx="86530" cy="1618785"/>
          </a:xfrm>
          <a:prstGeom prst="rect">
            <a:avLst/>
          </a:prstGeom>
          <a:solidFill>
            <a:srgbClr val="29F3E2"/>
          </a:solidFill>
        </p:spPr>
      </p:sp>
      <p:sp>
        <p:nvSpPr>
          <p:cNvPr id="3" name="AutoShape 3"/>
          <p:cNvSpPr/>
          <p:nvPr/>
        </p:nvSpPr>
        <p:spPr>
          <a:xfrm rot="5400000">
            <a:off x="17435342" y="2982"/>
            <a:ext cx="86530" cy="1618785"/>
          </a:xfrm>
          <a:prstGeom prst="rect">
            <a:avLst/>
          </a:prstGeom>
          <a:solidFill>
            <a:srgbClr val="29F3E2"/>
          </a:solidFill>
        </p:spPr>
      </p:sp>
      <p:pic>
        <p:nvPicPr>
          <p:cNvPr id="4" name="Picture 4"/>
          <p:cNvPicPr>
            <a:picLocks noChangeAspect="1"/>
          </p:cNvPicPr>
          <p:nvPr/>
        </p:nvPicPr>
        <p:blipFill>
          <a:blip r:embed="rId2"/>
          <a:srcRect/>
          <a:stretch>
            <a:fillRect/>
          </a:stretch>
        </p:blipFill>
        <p:spPr>
          <a:xfrm>
            <a:off x="1733641" y="1926814"/>
            <a:ext cx="14820719" cy="7759605"/>
          </a:xfrm>
          <a:prstGeom prst="rect">
            <a:avLst/>
          </a:prstGeom>
        </p:spPr>
      </p:pic>
      <p:sp>
        <p:nvSpPr>
          <p:cNvPr id="5" name="TextBox 5"/>
          <p:cNvSpPr txBox="1"/>
          <p:nvPr/>
        </p:nvSpPr>
        <p:spPr>
          <a:xfrm>
            <a:off x="2676950" y="293693"/>
            <a:ext cx="12934100" cy="1085794"/>
          </a:xfrm>
          <a:prstGeom prst="rect">
            <a:avLst/>
          </a:prstGeom>
        </p:spPr>
        <p:txBody>
          <a:bodyPr lIns="0" tIns="0" rIns="0" bIns="0" rtlCol="0" anchor="t">
            <a:spAutoFit/>
          </a:bodyPr>
          <a:lstStyle/>
          <a:p>
            <a:pPr algn="ctr">
              <a:lnSpc>
                <a:spcPts val="8662"/>
              </a:lnSpc>
            </a:pPr>
            <a:r>
              <a:rPr lang="en-US" sz="6874" spc="61">
                <a:solidFill>
                  <a:srgbClr val="29F3E2"/>
                </a:solidFill>
                <a:latin typeface="Montserrat Classic Bold"/>
              </a:rPr>
              <a:t>PERT CHART</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171810"/>
        </a:solidFill>
        <a:effectLst/>
      </p:bgPr>
    </p:bg>
    <p:spTree>
      <p:nvGrpSpPr>
        <p:cNvPr id="1" name=""/>
        <p:cNvGrpSpPr/>
        <p:nvPr/>
      </p:nvGrpSpPr>
      <p:grpSpPr>
        <a:xfrm>
          <a:off x="0" y="0"/>
          <a:ext cx="0" cy="0"/>
          <a:chOff x="0" y="0"/>
          <a:chExt cx="0" cy="0"/>
        </a:xfrm>
      </p:grpSpPr>
      <p:sp>
        <p:nvSpPr>
          <p:cNvPr id="2" name="AutoShape 2"/>
          <p:cNvSpPr/>
          <p:nvPr/>
        </p:nvSpPr>
        <p:spPr>
          <a:xfrm rot="5400000">
            <a:off x="766127" y="46247"/>
            <a:ext cx="86530" cy="1618785"/>
          </a:xfrm>
          <a:prstGeom prst="rect">
            <a:avLst/>
          </a:prstGeom>
          <a:solidFill>
            <a:srgbClr val="29F3E2"/>
          </a:solidFill>
        </p:spPr>
      </p:sp>
      <p:sp>
        <p:nvSpPr>
          <p:cNvPr id="3" name="AutoShape 3"/>
          <p:cNvSpPr/>
          <p:nvPr/>
        </p:nvSpPr>
        <p:spPr>
          <a:xfrm rot="5400000">
            <a:off x="17435342" y="2982"/>
            <a:ext cx="86530" cy="1618785"/>
          </a:xfrm>
          <a:prstGeom prst="rect">
            <a:avLst/>
          </a:prstGeom>
          <a:solidFill>
            <a:srgbClr val="29F3E2"/>
          </a:solidFill>
        </p:spPr>
      </p:sp>
      <p:pic>
        <p:nvPicPr>
          <p:cNvPr id="4" name="Picture 4"/>
          <p:cNvPicPr>
            <a:picLocks noChangeAspect="1"/>
          </p:cNvPicPr>
          <p:nvPr/>
        </p:nvPicPr>
        <p:blipFill>
          <a:blip r:embed="rId2"/>
          <a:srcRect/>
          <a:stretch>
            <a:fillRect/>
          </a:stretch>
        </p:blipFill>
        <p:spPr>
          <a:xfrm>
            <a:off x="3265580" y="1703538"/>
            <a:ext cx="11756840" cy="8103967"/>
          </a:xfrm>
          <a:prstGeom prst="rect">
            <a:avLst/>
          </a:prstGeom>
        </p:spPr>
      </p:pic>
      <p:sp>
        <p:nvSpPr>
          <p:cNvPr id="5" name="TextBox 5"/>
          <p:cNvSpPr txBox="1"/>
          <p:nvPr/>
        </p:nvSpPr>
        <p:spPr>
          <a:xfrm>
            <a:off x="2676950" y="293693"/>
            <a:ext cx="12934100" cy="1085794"/>
          </a:xfrm>
          <a:prstGeom prst="rect">
            <a:avLst/>
          </a:prstGeom>
        </p:spPr>
        <p:txBody>
          <a:bodyPr lIns="0" tIns="0" rIns="0" bIns="0" rtlCol="0" anchor="t">
            <a:spAutoFit/>
          </a:bodyPr>
          <a:lstStyle/>
          <a:p>
            <a:pPr algn="ctr">
              <a:lnSpc>
                <a:spcPts val="8662"/>
              </a:lnSpc>
            </a:pPr>
            <a:r>
              <a:rPr lang="en-US" sz="6874" spc="61">
                <a:solidFill>
                  <a:srgbClr val="29F3E2"/>
                </a:solidFill>
                <a:latin typeface="Montserrat Classic Bold"/>
              </a:rPr>
              <a:t>PROCESS FLOW CHART</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171810"/>
        </a:solidFill>
        <a:effectLst/>
      </p:bgPr>
    </p:bg>
    <p:spTree>
      <p:nvGrpSpPr>
        <p:cNvPr id="1" name=""/>
        <p:cNvGrpSpPr/>
        <p:nvPr/>
      </p:nvGrpSpPr>
      <p:grpSpPr>
        <a:xfrm>
          <a:off x="0" y="0"/>
          <a:ext cx="0" cy="0"/>
          <a:chOff x="0" y="0"/>
          <a:chExt cx="0" cy="0"/>
        </a:xfrm>
      </p:grpSpPr>
      <p:sp>
        <p:nvSpPr>
          <p:cNvPr id="2" name="AutoShape 2"/>
          <p:cNvSpPr/>
          <p:nvPr/>
        </p:nvSpPr>
        <p:spPr>
          <a:xfrm rot="5400000">
            <a:off x="766127" y="46247"/>
            <a:ext cx="86530" cy="1618785"/>
          </a:xfrm>
          <a:prstGeom prst="rect">
            <a:avLst/>
          </a:prstGeom>
          <a:solidFill>
            <a:srgbClr val="29F3E2"/>
          </a:solidFill>
        </p:spPr>
      </p:sp>
      <p:sp>
        <p:nvSpPr>
          <p:cNvPr id="3" name="AutoShape 3"/>
          <p:cNvSpPr/>
          <p:nvPr/>
        </p:nvSpPr>
        <p:spPr>
          <a:xfrm rot="5400000">
            <a:off x="17435342" y="2982"/>
            <a:ext cx="86530" cy="1618785"/>
          </a:xfrm>
          <a:prstGeom prst="rect">
            <a:avLst/>
          </a:prstGeom>
          <a:solidFill>
            <a:srgbClr val="29F3E2"/>
          </a:solidFill>
        </p:spPr>
      </p:sp>
      <p:pic>
        <p:nvPicPr>
          <p:cNvPr id="4" name="Picture 4"/>
          <p:cNvPicPr>
            <a:picLocks noChangeAspect="1"/>
          </p:cNvPicPr>
          <p:nvPr/>
        </p:nvPicPr>
        <p:blipFill>
          <a:blip r:embed="rId2"/>
          <a:srcRect/>
          <a:stretch>
            <a:fillRect/>
          </a:stretch>
        </p:blipFill>
        <p:spPr>
          <a:xfrm>
            <a:off x="1618785" y="2467679"/>
            <a:ext cx="15859822" cy="6790621"/>
          </a:xfrm>
          <a:prstGeom prst="rect">
            <a:avLst/>
          </a:prstGeom>
        </p:spPr>
      </p:pic>
      <p:sp>
        <p:nvSpPr>
          <p:cNvPr id="5" name="TextBox 5"/>
          <p:cNvSpPr txBox="1"/>
          <p:nvPr/>
        </p:nvSpPr>
        <p:spPr>
          <a:xfrm>
            <a:off x="2676950" y="293693"/>
            <a:ext cx="12934100" cy="1085794"/>
          </a:xfrm>
          <a:prstGeom prst="rect">
            <a:avLst/>
          </a:prstGeom>
        </p:spPr>
        <p:txBody>
          <a:bodyPr lIns="0" tIns="0" rIns="0" bIns="0" rtlCol="0" anchor="t">
            <a:spAutoFit/>
          </a:bodyPr>
          <a:lstStyle/>
          <a:p>
            <a:pPr algn="ctr">
              <a:lnSpc>
                <a:spcPts val="8662"/>
              </a:lnSpc>
            </a:pPr>
            <a:r>
              <a:rPr lang="en-US" sz="6874" spc="61">
                <a:solidFill>
                  <a:srgbClr val="29F3E2"/>
                </a:solidFill>
                <a:latin typeface="Montserrat Classic Bold"/>
              </a:rPr>
              <a:t>SCRUM FRAMEWORK</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171810"/>
        </a:solidFill>
        <a:effectLst/>
      </p:bgPr>
    </p:bg>
    <p:spTree>
      <p:nvGrpSpPr>
        <p:cNvPr id="1" name=""/>
        <p:cNvGrpSpPr/>
        <p:nvPr/>
      </p:nvGrpSpPr>
      <p:grpSpPr>
        <a:xfrm>
          <a:off x="0" y="0"/>
          <a:ext cx="0" cy="0"/>
          <a:chOff x="0" y="0"/>
          <a:chExt cx="0" cy="0"/>
        </a:xfrm>
      </p:grpSpPr>
      <p:sp>
        <p:nvSpPr>
          <p:cNvPr id="2" name="AutoShape 2"/>
          <p:cNvSpPr/>
          <p:nvPr/>
        </p:nvSpPr>
        <p:spPr>
          <a:xfrm rot="5400000">
            <a:off x="766127" y="46247"/>
            <a:ext cx="86530" cy="1618785"/>
          </a:xfrm>
          <a:prstGeom prst="rect">
            <a:avLst/>
          </a:prstGeom>
          <a:solidFill>
            <a:srgbClr val="29F3E2"/>
          </a:solidFill>
        </p:spPr>
      </p:sp>
      <p:sp>
        <p:nvSpPr>
          <p:cNvPr id="3" name="AutoShape 3"/>
          <p:cNvSpPr/>
          <p:nvPr/>
        </p:nvSpPr>
        <p:spPr>
          <a:xfrm rot="5400000">
            <a:off x="17435342" y="2982"/>
            <a:ext cx="86530" cy="1618785"/>
          </a:xfrm>
          <a:prstGeom prst="rect">
            <a:avLst/>
          </a:prstGeom>
          <a:solidFill>
            <a:srgbClr val="29F3E2"/>
          </a:solidFill>
        </p:spPr>
      </p:sp>
      <p:pic>
        <p:nvPicPr>
          <p:cNvPr id="4" name="Picture 4"/>
          <p:cNvPicPr>
            <a:picLocks noChangeAspect="1"/>
          </p:cNvPicPr>
          <p:nvPr/>
        </p:nvPicPr>
        <p:blipFill>
          <a:blip r:embed="rId2"/>
          <a:srcRect/>
          <a:stretch>
            <a:fillRect/>
          </a:stretch>
        </p:blipFill>
        <p:spPr>
          <a:xfrm>
            <a:off x="3856127" y="1573431"/>
            <a:ext cx="10575745" cy="8487036"/>
          </a:xfrm>
          <a:prstGeom prst="rect">
            <a:avLst/>
          </a:prstGeom>
        </p:spPr>
      </p:pic>
      <p:sp>
        <p:nvSpPr>
          <p:cNvPr id="5" name="TextBox 5"/>
          <p:cNvSpPr txBox="1"/>
          <p:nvPr/>
        </p:nvSpPr>
        <p:spPr>
          <a:xfrm>
            <a:off x="2676950" y="293693"/>
            <a:ext cx="12934100" cy="1085794"/>
          </a:xfrm>
          <a:prstGeom prst="rect">
            <a:avLst/>
          </a:prstGeom>
        </p:spPr>
        <p:txBody>
          <a:bodyPr lIns="0" tIns="0" rIns="0" bIns="0" rtlCol="0" anchor="t">
            <a:spAutoFit/>
          </a:bodyPr>
          <a:lstStyle/>
          <a:p>
            <a:pPr algn="ctr">
              <a:lnSpc>
                <a:spcPts val="8662"/>
              </a:lnSpc>
            </a:pPr>
            <a:r>
              <a:rPr lang="en-US" sz="6874" spc="61">
                <a:solidFill>
                  <a:srgbClr val="29F3E2"/>
                </a:solidFill>
                <a:latin typeface="Montserrat Classic Bold"/>
              </a:rPr>
              <a:t>STATE CHART</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rcRect t="13727" b="1844"/>
          <a:stretch>
            <a:fillRect/>
          </a:stretch>
        </a:blipFill>
        <a:effectLst/>
      </p:bgPr>
    </p:bg>
    <p:spTree>
      <p:nvGrpSpPr>
        <p:cNvPr id="1" name=""/>
        <p:cNvGrpSpPr/>
        <p:nvPr/>
      </p:nvGrpSpPr>
      <p:grpSpPr>
        <a:xfrm>
          <a:off x="0" y="0"/>
          <a:ext cx="0" cy="0"/>
          <a:chOff x="0" y="0"/>
          <a:chExt cx="0" cy="0"/>
        </a:xfrm>
      </p:grpSpPr>
      <p:sp>
        <p:nvSpPr>
          <p:cNvPr id="2" name="AutoShape 2"/>
          <p:cNvSpPr/>
          <p:nvPr/>
        </p:nvSpPr>
        <p:spPr>
          <a:xfrm>
            <a:off x="-1004223" y="-228600"/>
            <a:ext cx="19292223" cy="10744200"/>
          </a:xfrm>
          <a:prstGeom prst="rect">
            <a:avLst/>
          </a:prstGeom>
          <a:solidFill>
            <a:srgbClr val="171810"/>
          </a:solidFill>
        </p:spPr>
      </p:sp>
      <p:sp>
        <p:nvSpPr>
          <p:cNvPr id="3" name="AutoShape 3"/>
          <p:cNvSpPr/>
          <p:nvPr/>
        </p:nvSpPr>
        <p:spPr>
          <a:xfrm>
            <a:off x="9100735" y="0"/>
            <a:ext cx="86530" cy="1618785"/>
          </a:xfrm>
          <a:prstGeom prst="rect">
            <a:avLst/>
          </a:prstGeom>
          <a:solidFill>
            <a:srgbClr val="29F3E2"/>
          </a:solidFill>
        </p:spPr>
      </p:sp>
      <p:sp>
        <p:nvSpPr>
          <p:cNvPr id="4" name="AutoShape 4"/>
          <p:cNvSpPr/>
          <p:nvPr/>
        </p:nvSpPr>
        <p:spPr>
          <a:xfrm>
            <a:off x="9100735" y="8668215"/>
            <a:ext cx="86530" cy="1618785"/>
          </a:xfrm>
          <a:prstGeom prst="rect">
            <a:avLst/>
          </a:prstGeom>
          <a:solidFill>
            <a:srgbClr val="29F3E2"/>
          </a:solidFill>
        </p:spPr>
      </p:sp>
      <p:sp>
        <p:nvSpPr>
          <p:cNvPr id="5" name="TextBox 5"/>
          <p:cNvSpPr txBox="1"/>
          <p:nvPr/>
        </p:nvSpPr>
        <p:spPr>
          <a:xfrm>
            <a:off x="2131926" y="3324225"/>
            <a:ext cx="14110677" cy="3590925"/>
          </a:xfrm>
          <a:prstGeom prst="rect">
            <a:avLst/>
          </a:prstGeom>
        </p:spPr>
        <p:txBody>
          <a:bodyPr lIns="0" tIns="0" rIns="0" bIns="0" rtlCol="0" anchor="t">
            <a:spAutoFit/>
          </a:bodyPr>
          <a:lstStyle/>
          <a:p>
            <a:pPr algn="ctr">
              <a:lnSpc>
                <a:spcPts val="9450"/>
              </a:lnSpc>
            </a:pPr>
            <a:r>
              <a:rPr lang="en-US" sz="7500" spc="67">
                <a:solidFill>
                  <a:srgbClr val="29F3E2"/>
                </a:solidFill>
                <a:latin typeface="Montserrat Classic Bold"/>
              </a:rPr>
              <a:t>Thank you.</a:t>
            </a:r>
          </a:p>
          <a:p>
            <a:pPr algn="ctr">
              <a:lnSpc>
                <a:spcPts val="9450"/>
              </a:lnSpc>
            </a:pPr>
            <a:endParaRPr lang="en-US" sz="7500" spc="67">
              <a:solidFill>
                <a:srgbClr val="29F3E2"/>
              </a:solidFill>
              <a:latin typeface="Montserrat Classic Bold"/>
            </a:endParaRPr>
          </a:p>
          <a:p>
            <a:pPr algn="ctr">
              <a:lnSpc>
                <a:spcPts val="9450"/>
              </a:lnSpc>
            </a:pPr>
            <a:r>
              <a:rPr lang="en-US" sz="7500" spc="67">
                <a:solidFill>
                  <a:srgbClr val="29F3E2"/>
                </a:solidFill>
                <a:latin typeface="Montserrat Classic Bold"/>
              </a:rPr>
              <a:t>Team - Vidya</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29F3E2"/>
        </a:solidFill>
        <a:effectLst/>
      </p:bgPr>
    </p:bg>
    <p:spTree>
      <p:nvGrpSpPr>
        <p:cNvPr id="1" name=""/>
        <p:cNvGrpSpPr/>
        <p:nvPr/>
      </p:nvGrpSpPr>
      <p:grpSpPr>
        <a:xfrm>
          <a:off x="0" y="0"/>
          <a:ext cx="0" cy="0"/>
          <a:chOff x="0" y="0"/>
          <a:chExt cx="0" cy="0"/>
        </a:xfrm>
      </p:grpSpPr>
      <p:sp>
        <p:nvSpPr>
          <p:cNvPr id="2" name="AutoShape 2"/>
          <p:cNvSpPr/>
          <p:nvPr/>
        </p:nvSpPr>
        <p:spPr>
          <a:xfrm>
            <a:off x="0" y="-209550"/>
            <a:ext cx="10592316" cy="10706100"/>
          </a:xfrm>
          <a:prstGeom prst="rect">
            <a:avLst/>
          </a:prstGeom>
          <a:solidFill>
            <a:srgbClr val="171810"/>
          </a:solidFill>
        </p:spPr>
      </p:sp>
      <p:grpSp>
        <p:nvGrpSpPr>
          <p:cNvPr id="3" name="Group 3"/>
          <p:cNvGrpSpPr/>
          <p:nvPr/>
        </p:nvGrpSpPr>
        <p:grpSpPr>
          <a:xfrm>
            <a:off x="1028700" y="-209550"/>
            <a:ext cx="8000194" cy="4394433"/>
            <a:chOff x="0" y="0"/>
            <a:chExt cx="10666925" cy="5859243"/>
          </a:xfrm>
        </p:grpSpPr>
        <p:sp>
          <p:nvSpPr>
            <p:cNvPr id="4" name="TextBox 4"/>
            <p:cNvSpPr txBox="1"/>
            <p:nvPr/>
          </p:nvSpPr>
          <p:spPr>
            <a:xfrm>
              <a:off x="0" y="1702024"/>
              <a:ext cx="10666925" cy="729615"/>
            </a:xfrm>
            <a:prstGeom prst="rect">
              <a:avLst/>
            </a:prstGeom>
          </p:spPr>
          <p:txBody>
            <a:bodyPr lIns="0" tIns="0" rIns="0" bIns="0" rtlCol="0" anchor="t">
              <a:spAutoFit/>
            </a:bodyPr>
            <a:lstStyle/>
            <a:p>
              <a:pPr>
                <a:lnSpc>
                  <a:spcPts val="4620"/>
                </a:lnSpc>
              </a:pPr>
              <a:r>
                <a:rPr lang="en-US" sz="3300" spc="363">
                  <a:solidFill>
                    <a:srgbClr val="29F3E2"/>
                  </a:solidFill>
                  <a:latin typeface="Montserrat Classic"/>
                </a:rPr>
                <a:t>TELEPHONE</a:t>
              </a:r>
            </a:p>
          </p:txBody>
        </p:sp>
        <p:sp>
          <p:nvSpPr>
            <p:cNvPr id="5" name="TextBox 5"/>
            <p:cNvSpPr txBox="1"/>
            <p:nvPr/>
          </p:nvSpPr>
          <p:spPr>
            <a:xfrm>
              <a:off x="0" y="2539097"/>
              <a:ext cx="10628289" cy="695325"/>
            </a:xfrm>
            <a:prstGeom prst="rect">
              <a:avLst/>
            </a:prstGeom>
          </p:spPr>
          <p:txBody>
            <a:bodyPr lIns="0" tIns="0" rIns="0" bIns="0" rtlCol="0" anchor="t">
              <a:spAutoFit/>
            </a:bodyPr>
            <a:lstStyle/>
            <a:p>
              <a:pPr>
                <a:lnSpc>
                  <a:spcPts val="4500"/>
                </a:lnSpc>
              </a:pPr>
              <a:r>
                <a:rPr lang="en-US" sz="3000" spc="30">
                  <a:solidFill>
                    <a:srgbClr val="29F3E2"/>
                  </a:solidFill>
                  <a:latin typeface="Montserrat Light"/>
                </a:rPr>
                <a:t>+91 9460919564</a:t>
              </a:r>
            </a:p>
          </p:txBody>
        </p:sp>
        <p:sp>
          <p:nvSpPr>
            <p:cNvPr id="6" name="TextBox 6"/>
            <p:cNvSpPr txBox="1"/>
            <p:nvPr/>
          </p:nvSpPr>
          <p:spPr>
            <a:xfrm>
              <a:off x="0" y="4326845"/>
              <a:ext cx="10666925" cy="729615"/>
            </a:xfrm>
            <a:prstGeom prst="rect">
              <a:avLst/>
            </a:prstGeom>
          </p:spPr>
          <p:txBody>
            <a:bodyPr lIns="0" tIns="0" rIns="0" bIns="0" rtlCol="0" anchor="t">
              <a:spAutoFit/>
            </a:bodyPr>
            <a:lstStyle/>
            <a:p>
              <a:pPr>
                <a:lnSpc>
                  <a:spcPts val="4620"/>
                </a:lnSpc>
              </a:pPr>
              <a:r>
                <a:rPr lang="en-US" sz="3300" spc="363">
                  <a:solidFill>
                    <a:srgbClr val="29F3E2"/>
                  </a:solidFill>
                  <a:latin typeface="Montserrat Classic"/>
                </a:rPr>
                <a:t>EMAIL</a:t>
              </a:r>
            </a:p>
          </p:txBody>
        </p:sp>
        <p:sp>
          <p:nvSpPr>
            <p:cNvPr id="7" name="TextBox 7"/>
            <p:cNvSpPr txBox="1"/>
            <p:nvPr/>
          </p:nvSpPr>
          <p:spPr>
            <a:xfrm>
              <a:off x="0" y="5163918"/>
              <a:ext cx="10628289" cy="695325"/>
            </a:xfrm>
            <a:prstGeom prst="rect">
              <a:avLst/>
            </a:prstGeom>
          </p:spPr>
          <p:txBody>
            <a:bodyPr lIns="0" tIns="0" rIns="0" bIns="0" rtlCol="0" anchor="t">
              <a:spAutoFit/>
            </a:bodyPr>
            <a:lstStyle/>
            <a:p>
              <a:pPr>
                <a:lnSpc>
                  <a:spcPts val="4500"/>
                </a:lnSpc>
              </a:pPr>
              <a:r>
                <a:rPr lang="en-US" sz="3000" spc="30">
                  <a:solidFill>
                    <a:srgbClr val="29F3E2"/>
                  </a:solidFill>
                  <a:latin typeface="Montserrat Light"/>
                </a:rPr>
                <a:t>edgy_eft9@protonmail.com</a:t>
              </a:r>
            </a:p>
          </p:txBody>
        </p:sp>
        <p:sp>
          <p:nvSpPr>
            <p:cNvPr id="8" name="TextBox 8"/>
            <p:cNvSpPr txBox="1"/>
            <p:nvPr/>
          </p:nvSpPr>
          <p:spPr>
            <a:xfrm>
              <a:off x="0" y="-85725"/>
              <a:ext cx="10628289" cy="695325"/>
            </a:xfrm>
            <a:prstGeom prst="rect">
              <a:avLst/>
            </a:prstGeom>
          </p:spPr>
          <p:txBody>
            <a:bodyPr lIns="0" tIns="0" rIns="0" bIns="0" rtlCol="0" anchor="t">
              <a:spAutoFit/>
            </a:bodyPr>
            <a:lstStyle/>
            <a:p>
              <a:pPr>
                <a:lnSpc>
                  <a:spcPts val="4500"/>
                </a:lnSpc>
              </a:pPr>
              <a:endParaRPr/>
            </a:p>
          </p:txBody>
        </p:sp>
      </p:grpSp>
      <p:sp>
        <p:nvSpPr>
          <p:cNvPr id="9" name="TextBox 9"/>
          <p:cNvSpPr txBox="1"/>
          <p:nvPr/>
        </p:nvSpPr>
        <p:spPr>
          <a:xfrm>
            <a:off x="11622483" y="4524375"/>
            <a:ext cx="5621889" cy="1190625"/>
          </a:xfrm>
          <a:prstGeom prst="rect">
            <a:avLst/>
          </a:prstGeom>
        </p:spPr>
        <p:txBody>
          <a:bodyPr lIns="0" tIns="0" rIns="0" bIns="0" rtlCol="0" anchor="t">
            <a:spAutoFit/>
          </a:bodyPr>
          <a:lstStyle/>
          <a:p>
            <a:pPr algn="ctr">
              <a:lnSpc>
                <a:spcPts val="9450"/>
              </a:lnSpc>
            </a:pPr>
            <a:r>
              <a:rPr lang="en-US" sz="7500" spc="67">
                <a:solidFill>
                  <a:srgbClr val="171810"/>
                </a:solidFill>
                <a:latin typeface="Montserrat Classic Bold"/>
              </a:rPr>
              <a:t>Let's talk!</a:t>
            </a:r>
          </a:p>
        </p:txBody>
      </p:sp>
      <p:sp>
        <p:nvSpPr>
          <p:cNvPr id="10" name="AutoShape 10"/>
          <p:cNvSpPr/>
          <p:nvPr/>
        </p:nvSpPr>
        <p:spPr>
          <a:xfrm>
            <a:off x="14390163" y="3955"/>
            <a:ext cx="86530" cy="1618785"/>
          </a:xfrm>
          <a:prstGeom prst="rect">
            <a:avLst/>
          </a:prstGeom>
          <a:solidFill>
            <a:srgbClr val="171810"/>
          </a:solidFill>
        </p:spPr>
      </p:sp>
      <p:sp>
        <p:nvSpPr>
          <p:cNvPr id="11" name="AutoShape 11"/>
          <p:cNvSpPr/>
          <p:nvPr/>
        </p:nvSpPr>
        <p:spPr>
          <a:xfrm>
            <a:off x="14390163" y="8668215"/>
            <a:ext cx="86530" cy="1618785"/>
          </a:xfrm>
          <a:prstGeom prst="rect">
            <a:avLst/>
          </a:prstGeom>
          <a:solidFill>
            <a:srgbClr val="171810"/>
          </a:solidFill>
        </p:spPr>
      </p:sp>
      <p:grpSp>
        <p:nvGrpSpPr>
          <p:cNvPr id="12" name="Group 12"/>
          <p:cNvGrpSpPr/>
          <p:nvPr/>
        </p:nvGrpSpPr>
        <p:grpSpPr>
          <a:xfrm>
            <a:off x="3466040" y="4922826"/>
            <a:ext cx="2551135" cy="2380632"/>
            <a:chOff x="0" y="0"/>
            <a:chExt cx="3401513" cy="3174175"/>
          </a:xfrm>
        </p:grpSpPr>
        <p:pic>
          <p:nvPicPr>
            <p:cNvPr id="13" name="Picture 13"/>
            <p:cNvPicPr>
              <a:picLocks noChangeAspect="1"/>
            </p:cNvPicPr>
            <p:nvPr/>
          </p:nvPicPr>
          <p:blipFill>
            <a:blip r:embed="rId2"/>
            <a:srcRect/>
            <a:stretch>
              <a:fillRect/>
            </a:stretch>
          </p:blipFill>
          <p:spPr>
            <a:xfrm>
              <a:off x="617845" y="0"/>
              <a:ext cx="2165823" cy="2165823"/>
            </a:xfrm>
            <a:prstGeom prst="rect">
              <a:avLst/>
            </a:prstGeom>
          </p:spPr>
        </p:pic>
        <p:sp>
          <p:nvSpPr>
            <p:cNvPr id="14" name="TextBox 14"/>
            <p:cNvSpPr txBox="1"/>
            <p:nvPr/>
          </p:nvSpPr>
          <p:spPr>
            <a:xfrm>
              <a:off x="0" y="2718751"/>
              <a:ext cx="3401513" cy="455424"/>
            </a:xfrm>
            <a:prstGeom prst="rect">
              <a:avLst/>
            </a:prstGeom>
          </p:spPr>
          <p:txBody>
            <a:bodyPr lIns="0" tIns="0" rIns="0" bIns="0" rtlCol="0" anchor="t">
              <a:spAutoFit/>
            </a:bodyPr>
            <a:lstStyle/>
            <a:p>
              <a:pPr algn="ctr">
                <a:lnSpc>
                  <a:spcPts val="2841"/>
                </a:lnSpc>
              </a:pPr>
              <a:r>
                <a:rPr lang="en-US" sz="2029" spc="223">
                  <a:solidFill>
                    <a:srgbClr val="29F3E2"/>
                  </a:solidFill>
                  <a:latin typeface="Montserrat Classic"/>
                </a:rPr>
                <a:t>IG/FB/VIDYA.EK</a:t>
              </a:r>
            </a:p>
          </p:txBody>
        </p:sp>
      </p:grpSp>
      <p:grpSp>
        <p:nvGrpSpPr>
          <p:cNvPr id="15" name="Group 15"/>
          <p:cNvGrpSpPr/>
          <p:nvPr/>
        </p:nvGrpSpPr>
        <p:grpSpPr>
          <a:xfrm>
            <a:off x="634773" y="4922826"/>
            <a:ext cx="2649666" cy="2472578"/>
            <a:chOff x="0" y="0"/>
            <a:chExt cx="3532888" cy="3296770"/>
          </a:xfrm>
        </p:grpSpPr>
        <p:pic>
          <p:nvPicPr>
            <p:cNvPr id="16" name="Picture 16"/>
            <p:cNvPicPr>
              <a:picLocks noChangeAspect="1"/>
            </p:cNvPicPr>
            <p:nvPr/>
          </p:nvPicPr>
          <p:blipFill>
            <a:blip r:embed="rId3"/>
            <a:srcRect/>
            <a:stretch>
              <a:fillRect/>
            </a:stretch>
          </p:blipFill>
          <p:spPr>
            <a:xfrm>
              <a:off x="641708" y="0"/>
              <a:ext cx="2249473" cy="2249473"/>
            </a:xfrm>
            <a:prstGeom prst="rect">
              <a:avLst/>
            </a:prstGeom>
          </p:spPr>
        </p:pic>
        <p:sp>
          <p:nvSpPr>
            <p:cNvPr id="17" name="TextBox 17"/>
            <p:cNvSpPr txBox="1"/>
            <p:nvPr/>
          </p:nvSpPr>
          <p:spPr>
            <a:xfrm>
              <a:off x="0" y="2835120"/>
              <a:ext cx="3532888" cy="461650"/>
            </a:xfrm>
            <a:prstGeom prst="rect">
              <a:avLst/>
            </a:prstGeom>
          </p:spPr>
          <p:txBody>
            <a:bodyPr lIns="0" tIns="0" rIns="0" bIns="0" rtlCol="0" anchor="t">
              <a:spAutoFit/>
            </a:bodyPr>
            <a:lstStyle/>
            <a:p>
              <a:pPr algn="ctr">
                <a:lnSpc>
                  <a:spcPts val="2951"/>
                </a:lnSpc>
              </a:pPr>
              <a:r>
                <a:rPr lang="en-US" sz="2108" spc="231">
                  <a:solidFill>
                    <a:srgbClr val="29F3E2"/>
                  </a:solidFill>
                  <a:latin typeface="Montserrat Classic"/>
                </a:rPr>
                <a:t>FB/VIDYA.EK</a:t>
              </a: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71810"/>
        </a:solidFill>
        <a:effectLst/>
      </p:bgPr>
    </p:bg>
    <p:spTree>
      <p:nvGrpSpPr>
        <p:cNvPr id="1" name=""/>
        <p:cNvGrpSpPr/>
        <p:nvPr/>
      </p:nvGrpSpPr>
      <p:grpSpPr>
        <a:xfrm>
          <a:off x="0" y="0"/>
          <a:ext cx="0" cy="0"/>
          <a:chOff x="0" y="0"/>
          <a:chExt cx="0" cy="0"/>
        </a:xfrm>
      </p:grpSpPr>
      <p:sp>
        <p:nvSpPr>
          <p:cNvPr id="2" name="AutoShape 2"/>
          <p:cNvSpPr/>
          <p:nvPr/>
        </p:nvSpPr>
        <p:spPr>
          <a:xfrm>
            <a:off x="-114300" y="0"/>
            <a:ext cx="18516600" cy="4795769"/>
          </a:xfrm>
          <a:prstGeom prst="rect">
            <a:avLst/>
          </a:prstGeom>
          <a:solidFill>
            <a:srgbClr val="29F3E2"/>
          </a:solidFill>
        </p:spPr>
      </p:sp>
      <p:grpSp>
        <p:nvGrpSpPr>
          <p:cNvPr id="3" name="Group 3"/>
          <p:cNvGrpSpPr>
            <a:grpSpLocks noChangeAspect="1"/>
          </p:cNvGrpSpPr>
          <p:nvPr/>
        </p:nvGrpSpPr>
        <p:grpSpPr>
          <a:xfrm>
            <a:off x="7335484" y="2266675"/>
            <a:ext cx="4158896" cy="4158879"/>
            <a:chOff x="0" y="0"/>
            <a:chExt cx="6350000" cy="6349975"/>
          </a:xfrm>
        </p:grpSpPr>
        <p:sp>
          <p:nvSpPr>
            <p:cNvPr id="4" name="Freeform 4"/>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2"/>
              <a:stretch>
                <a:fillRect t="-8009" b="-8009"/>
              </a:stretch>
            </a:blipFill>
          </p:spPr>
        </p:sp>
      </p:grpSp>
      <p:grpSp>
        <p:nvGrpSpPr>
          <p:cNvPr id="5" name="Group 5"/>
          <p:cNvGrpSpPr>
            <a:grpSpLocks noChangeAspect="1"/>
          </p:cNvGrpSpPr>
          <p:nvPr/>
        </p:nvGrpSpPr>
        <p:grpSpPr>
          <a:xfrm>
            <a:off x="1866753" y="3386596"/>
            <a:ext cx="3038970" cy="3038958"/>
            <a:chOff x="0" y="0"/>
            <a:chExt cx="6350000" cy="6349975"/>
          </a:xfrm>
        </p:grpSpPr>
        <p:sp>
          <p:nvSpPr>
            <p:cNvPr id="6" name="Freeform 6"/>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3"/>
              <a:stretch>
                <a:fillRect t="-3240" b="-3240"/>
              </a:stretch>
            </a:blipFill>
          </p:spPr>
        </p:sp>
      </p:grpSp>
      <p:grpSp>
        <p:nvGrpSpPr>
          <p:cNvPr id="7" name="Group 7"/>
          <p:cNvGrpSpPr>
            <a:grpSpLocks noChangeAspect="1"/>
          </p:cNvGrpSpPr>
          <p:nvPr/>
        </p:nvGrpSpPr>
        <p:grpSpPr>
          <a:xfrm>
            <a:off x="13165758" y="2825206"/>
            <a:ext cx="4093542" cy="4093526"/>
            <a:chOff x="0" y="0"/>
            <a:chExt cx="6350000" cy="6349975"/>
          </a:xfrm>
        </p:grpSpPr>
        <p:sp>
          <p:nvSpPr>
            <p:cNvPr id="8" name="Freeform 8"/>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4"/>
              <a:stretch>
                <a:fillRect l="-1020" r="-1020"/>
              </a:stretch>
            </a:blipFill>
          </p:spPr>
        </p:sp>
      </p:grpSp>
      <p:grpSp>
        <p:nvGrpSpPr>
          <p:cNvPr id="9" name="Group 9"/>
          <p:cNvGrpSpPr/>
          <p:nvPr/>
        </p:nvGrpSpPr>
        <p:grpSpPr>
          <a:xfrm>
            <a:off x="6670321" y="7313570"/>
            <a:ext cx="5489221" cy="1243573"/>
            <a:chOff x="0" y="0"/>
            <a:chExt cx="7318961" cy="1658097"/>
          </a:xfrm>
        </p:grpSpPr>
        <p:sp>
          <p:nvSpPr>
            <p:cNvPr id="10" name="TextBox 10"/>
            <p:cNvSpPr txBox="1"/>
            <p:nvPr/>
          </p:nvSpPr>
          <p:spPr>
            <a:xfrm>
              <a:off x="0" y="-66675"/>
              <a:ext cx="7318961" cy="729615"/>
            </a:xfrm>
            <a:prstGeom prst="rect">
              <a:avLst/>
            </a:prstGeom>
          </p:spPr>
          <p:txBody>
            <a:bodyPr lIns="0" tIns="0" rIns="0" bIns="0" rtlCol="0" anchor="t">
              <a:spAutoFit/>
            </a:bodyPr>
            <a:lstStyle/>
            <a:p>
              <a:pPr algn="ctr">
                <a:lnSpc>
                  <a:spcPts val="4620"/>
                </a:lnSpc>
              </a:pPr>
              <a:r>
                <a:rPr lang="en-US" sz="3300" spc="363">
                  <a:solidFill>
                    <a:srgbClr val="29F3E2"/>
                  </a:solidFill>
                  <a:latin typeface="Montserrat Classic"/>
                </a:rPr>
                <a:t>VISHVENDRA SINGH</a:t>
              </a:r>
            </a:p>
          </p:txBody>
        </p:sp>
        <p:sp>
          <p:nvSpPr>
            <p:cNvPr id="11" name="TextBox 11"/>
            <p:cNvSpPr txBox="1"/>
            <p:nvPr/>
          </p:nvSpPr>
          <p:spPr>
            <a:xfrm>
              <a:off x="0" y="962772"/>
              <a:ext cx="7318961" cy="695325"/>
            </a:xfrm>
            <a:prstGeom prst="rect">
              <a:avLst/>
            </a:prstGeom>
          </p:spPr>
          <p:txBody>
            <a:bodyPr lIns="0" tIns="0" rIns="0" bIns="0" rtlCol="0" anchor="t">
              <a:spAutoFit/>
            </a:bodyPr>
            <a:lstStyle/>
            <a:p>
              <a:pPr algn="ctr">
                <a:lnSpc>
                  <a:spcPts val="4500"/>
                </a:lnSpc>
              </a:pPr>
              <a:r>
                <a:rPr lang="en-US" sz="3000" spc="30">
                  <a:solidFill>
                    <a:srgbClr val="29F3E2"/>
                  </a:solidFill>
                  <a:latin typeface="Montserrat Light"/>
                </a:rPr>
                <a:t>Head of Design</a:t>
              </a:r>
            </a:p>
          </p:txBody>
        </p:sp>
      </p:grpSp>
      <p:grpSp>
        <p:nvGrpSpPr>
          <p:cNvPr id="12" name="Group 12"/>
          <p:cNvGrpSpPr/>
          <p:nvPr/>
        </p:nvGrpSpPr>
        <p:grpSpPr>
          <a:xfrm>
            <a:off x="1181100" y="7313570"/>
            <a:ext cx="4947358" cy="1243573"/>
            <a:chOff x="0" y="0"/>
            <a:chExt cx="6596477" cy="1658097"/>
          </a:xfrm>
        </p:grpSpPr>
        <p:sp>
          <p:nvSpPr>
            <p:cNvPr id="13" name="TextBox 13"/>
            <p:cNvSpPr txBox="1"/>
            <p:nvPr/>
          </p:nvSpPr>
          <p:spPr>
            <a:xfrm>
              <a:off x="0" y="-66675"/>
              <a:ext cx="6596477" cy="729615"/>
            </a:xfrm>
            <a:prstGeom prst="rect">
              <a:avLst/>
            </a:prstGeom>
          </p:spPr>
          <p:txBody>
            <a:bodyPr lIns="0" tIns="0" rIns="0" bIns="0" rtlCol="0" anchor="t">
              <a:spAutoFit/>
            </a:bodyPr>
            <a:lstStyle/>
            <a:p>
              <a:pPr algn="ctr">
                <a:lnSpc>
                  <a:spcPts val="4620"/>
                </a:lnSpc>
              </a:pPr>
              <a:r>
                <a:rPr lang="en-US" sz="3300" spc="363">
                  <a:solidFill>
                    <a:srgbClr val="29F3E2"/>
                  </a:solidFill>
                  <a:latin typeface="Montserrat Classic"/>
                </a:rPr>
                <a:t>SAUMYA AGRAWAL</a:t>
              </a:r>
            </a:p>
          </p:txBody>
        </p:sp>
        <p:sp>
          <p:nvSpPr>
            <p:cNvPr id="14" name="TextBox 14"/>
            <p:cNvSpPr txBox="1"/>
            <p:nvPr/>
          </p:nvSpPr>
          <p:spPr>
            <a:xfrm>
              <a:off x="0" y="962772"/>
              <a:ext cx="6596477" cy="695325"/>
            </a:xfrm>
            <a:prstGeom prst="rect">
              <a:avLst/>
            </a:prstGeom>
          </p:spPr>
          <p:txBody>
            <a:bodyPr lIns="0" tIns="0" rIns="0" bIns="0" rtlCol="0" anchor="t">
              <a:spAutoFit/>
            </a:bodyPr>
            <a:lstStyle/>
            <a:p>
              <a:pPr algn="ctr">
                <a:lnSpc>
                  <a:spcPts val="4500"/>
                </a:lnSpc>
              </a:pPr>
              <a:r>
                <a:rPr lang="en-US" sz="3000" spc="30">
                  <a:solidFill>
                    <a:srgbClr val="29F3E2"/>
                  </a:solidFill>
                  <a:latin typeface="Montserrat Light"/>
                </a:rPr>
                <a:t>Project Owner</a:t>
              </a:r>
            </a:p>
          </p:txBody>
        </p:sp>
      </p:grpSp>
      <p:grpSp>
        <p:nvGrpSpPr>
          <p:cNvPr id="15" name="Group 15"/>
          <p:cNvGrpSpPr/>
          <p:nvPr/>
        </p:nvGrpSpPr>
        <p:grpSpPr>
          <a:xfrm>
            <a:off x="12159542" y="7313570"/>
            <a:ext cx="4947358" cy="1243573"/>
            <a:chOff x="0" y="0"/>
            <a:chExt cx="6596477" cy="1658097"/>
          </a:xfrm>
        </p:grpSpPr>
        <p:sp>
          <p:nvSpPr>
            <p:cNvPr id="16" name="TextBox 16"/>
            <p:cNvSpPr txBox="1"/>
            <p:nvPr/>
          </p:nvSpPr>
          <p:spPr>
            <a:xfrm>
              <a:off x="0" y="-66675"/>
              <a:ext cx="6596477" cy="729615"/>
            </a:xfrm>
            <a:prstGeom prst="rect">
              <a:avLst/>
            </a:prstGeom>
          </p:spPr>
          <p:txBody>
            <a:bodyPr lIns="0" tIns="0" rIns="0" bIns="0" rtlCol="0" anchor="t">
              <a:spAutoFit/>
            </a:bodyPr>
            <a:lstStyle/>
            <a:p>
              <a:pPr algn="ctr">
                <a:lnSpc>
                  <a:spcPts val="4620"/>
                </a:lnSpc>
              </a:pPr>
              <a:r>
                <a:rPr lang="en-US" sz="3300" spc="363">
                  <a:solidFill>
                    <a:srgbClr val="29F3E2"/>
                  </a:solidFill>
                  <a:latin typeface="Montserrat Classic"/>
                </a:rPr>
                <a:t>AYUSH SONI</a:t>
              </a:r>
            </a:p>
          </p:txBody>
        </p:sp>
        <p:sp>
          <p:nvSpPr>
            <p:cNvPr id="17" name="TextBox 17"/>
            <p:cNvSpPr txBox="1"/>
            <p:nvPr/>
          </p:nvSpPr>
          <p:spPr>
            <a:xfrm>
              <a:off x="0" y="962772"/>
              <a:ext cx="6596477" cy="695325"/>
            </a:xfrm>
            <a:prstGeom prst="rect">
              <a:avLst/>
            </a:prstGeom>
          </p:spPr>
          <p:txBody>
            <a:bodyPr lIns="0" tIns="0" rIns="0" bIns="0" rtlCol="0" anchor="t">
              <a:spAutoFit/>
            </a:bodyPr>
            <a:lstStyle/>
            <a:p>
              <a:pPr algn="ctr">
                <a:lnSpc>
                  <a:spcPts val="4500"/>
                </a:lnSpc>
              </a:pPr>
              <a:r>
                <a:rPr lang="en-US" sz="3000" spc="30">
                  <a:solidFill>
                    <a:srgbClr val="29F3E2"/>
                  </a:solidFill>
                  <a:latin typeface="Montserrat Light"/>
                </a:rPr>
                <a:t>Scrum Master</a:t>
              </a:r>
            </a:p>
          </p:txBody>
        </p:sp>
      </p:grpSp>
      <p:sp>
        <p:nvSpPr>
          <p:cNvPr id="18" name="TextBox 18"/>
          <p:cNvSpPr txBox="1"/>
          <p:nvPr/>
        </p:nvSpPr>
        <p:spPr>
          <a:xfrm>
            <a:off x="2088661" y="1076050"/>
            <a:ext cx="14110677" cy="1190625"/>
          </a:xfrm>
          <a:prstGeom prst="rect">
            <a:avLst/>
          </a:prstGeom>
        </p:spPr>
        <p:txBody>
          <a:bodyPr lIns="0" tIns="0" rIns="0" bIns="0" rtlCol="0" anchor="t">
            <a:spAutoFit/>
          </a:bodyPr>
          <a:lstStyle/>
          <a:p>
            <a:pPr algn="ctr">
              <a:lnSpc>
                <a:spcPts val="9450"/>
              </a:lnSpc>
            </a:pPr>
            <a:r>
              <a:rPr lang="en-US" sz="7500" spc="67">
                <a:solidFill>
                  <a:srgbClr val="171810"/>
                </a:solidFill>
                <a:latin typeface="Montserrat Classic Bold"/>
              </a:rPr>
              <a:t>Meet Our Team</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29F3E2"/>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1028700" y="1083830"/>
            <a:ext cx="1534224" cy="1058615"/>
          </a:xfrm>
          <a:prstGeom prst="rect">
            <a:avLst/>
          </a:prstGeom>
        </p:spPr>
      </p:pic>
      <p:grpSp>
        <p:nvGrpSpPr>
          <p:cNvPr id="3" name="Group 3"/>
          <p:cNvGrpSpPr/>
          <p:nvPr/>
        </p:nvGrpSpPr>
        <p:grpSpPr>
          <a:xfrm>
            <a:off x="2562924" y="1613138"/>
            <a:ext cx="15725076" cy="5060183"/>
            <a:chOff x="0" y="0"/>
            <a:chExt cx="20966768" cy="6746911"/>
          </a:xfrm>
        </p:grpSpPr>
        <p:sp>
          <p:nvSpPr>
            <p:cNvPr id="4" name="TextBox 4"/>
            <p:cNvSpPr txBox="1"/>
            <p:nvPr/>
          </p:nvSpPr>
          <p:spPr>
            <a:xfrm>
              <a:off x="0" y="0"/>
              <a:ext cx="20966768" cy="523389"/>
            </a:xfrm>
            <a:prstGeom prst="rect">
              <a:avLst/>
            </a:prstGeom>
          </p:spPr>
          <p:txBody>
            <a:bodyPr lIns="0" tIns="0" rIns="0" bIns="0" rtlCol="0" anchor="t">
              <a:spAutoFit/>
            </a:bodyPr>
            <a:lstStyle/>
            <a:p>
              <a:pPr algn="r">
                <a:lnSpc>
                  <a:spcPts val="3132"/>
                </a:lnSpc>
              </a:pPr>
              <a:endParaRPr/>
            </a:p>
          </p:txBody>
        </p:sp>
        <p:sp>
          <p:nvSpPr>
            <p:cNvPr id="5" name="TextBox 5"/>
            <p:cNvSpPr txBox="1"/>
            <p:nvPr/>
          </p:nvSpPr>
          <p:spPr>
            <a:xfrm>
              <a:off x="0" y="1007482"/>
              <a:ext cx="20966768" cy="878069"/>
            </a:xfrm>
            <a:prstGeom prst="rect">
              <a:avLst/>
            </a:prstGeom>
          </p:spPr>
          <p:txBody>
            <a:bodyPr lIns="0" tIns="0" rIns="0" bIns="0" rtlCol="0" anchor="t">
              <a:spAutoFit/>
            </a:bodyPr>
            <a:lstStyle/>
            <a:p>
              <a:pPr algn="just">
                <a:lnSpc>
                  <a:spcPts val="5398"/>
                </a:lnSpc>
              </a:pPr>
              <a:r>
                <a:rPr lang="en-US" sz="4121" spc="119">
                  <a:solidFill>
                    <a:srgbClr val="171810"/>
                  </a:solidFill>
                  <a:latin typeface="Montserrat Classic Bold"/>
                </a:rPr>
                <a:t>ABSTRACT</a:t>
              </a:r>
            </a:p>
          </p:txBody>
        </p:sp>
        <p:sp>
          <p:nvSpPr>
            <p:cNvPr id="6" name="TextBox 6"/>
            <p:cNvSpPr txBox="1"/>
            <p:nvPr/>
          </p:nvSpPr>
          <p:spPr>
            <a:xfrm>
              <a:off x="0" y="2369644"/>
              <a:ext cx="20966768" cy="4377267"/>
            </a:xfrm>
            <a:prstGeom prst="rect">
              <a:avLst/>
            </a:prstGeom>
          </p:spPr>
          <p:txBody>
            <a:bodyPr lIns="0" tIns="0" rIns="0" bIns="0" rtlCol="0" anchor="t">
              <a:spAutoFit/>
            </a:bodyPr>
            <a:lstStyle/>
            <a:p>
              <a:pPr>
                <a:lnSpc>
                  <a:spcPts val="3173"/>
                </a:lnSpc>
              </a:pPr>
              <a:r>
                <a:rPr lang="en-US" sz="2770" dirty="0">
                  <a:latin typeface="Montserrat Classic" panose="020B0604020202020204" charset="0"/>
                </a:rPr>
                <a:t>VIDYA IS TO HANDLE DONATIONS AND CONNECT THE DONARS WITH THE NEAREST/APPROPRIATE NEEDY THROUGH A SOCIAL MOBILE APPLICATION.</a:t>
              </a:r>
              <a:endParaRPr lang="en-US" sz="2770" spc="90" dirty="0">
                <a:solidFill>
                  <a:srgbClr val="17161C"/>
                </a:solidFill>
                <a:latin typeface="Montserrat Classic" panose="020B0604020202020204" charset="0"/>
              </a:endParaRPr>
            </a:p>
            <a:p>
              <a:pPr>
                <a:lnSpc>
                  <a:spcPts val="3173"/>
                </a:lnSpc>
              </a:pPr>
              <a:r>
                <a:rPr lang="en-US" sz="2770" spc="249" dirty="0">
                  <a:solidFill>
                    <a:srgbClr val="17161C"/>
                  </a:solidFill>
                  <a:latin typeface="Montserrat Classic" panose="020B0604020202020204" charset="0"/>
                </a:rPr>
                <a:t>THE APPLICATION HANDLES DIFFERENT SERVICES SUCH AS THE REVIEWS OF THE SEARCHED NEEDY PERSON AND DISPLAYS THEIR CONTACTS AND THEIR LOCATION THE APPLICATION ALLOWS USERS TO CREATE A PROFILE FOR THEMSELVES AND THE INFORMATION ABOUT THE NEEDY. </a:t>
              </a:r>
            </a:p>
            <a:p>
              <a:pPr>
                <a:lnSpc>
                  <a:spcPts val="3173"/>
                </a:lnSpc>
              </a:pPr>
              <a:endParaRPr lang="en-US" sz="2770" spc="249" dirty="0">
                <a:solidFill>
                  <a:srgbClr val="17161C"/>
                </a:solidFill>
                <a:latin typeface="Montserrat Classic" panose="020B0604020202020204" charset="0"/>
              </a:endParaRPr>
            </a:p>
            <a:p>
              <a:pPr>
                <a:lnSpc>
                  <a:spcPts val="3173"/>
                </a:lnSpc>
              </a:pPr>
              <a:endParaRPr lang="en-US" sz="2770" spc="249" dirty="0">
                <a:solidFill>
                  <a:srgbClr val="17161C"/>
                </a:solidFill>
                <a:latin typeface="Montserrat Classic" panose="020B0604020202020204" charset="0"/>
              </a:endParaRPr>
            </a:p>
          </p:txBody>
        </p:sp>
      </p:grpSp>
      <p:sp>
        <p:nvSpPr>
          <p:cNvPr id="7" name="AutoShape 7"/>
          <p:cNvSpPr/>
          <p:nvPr/>
        </p:nvSpPr>
        <p:spPr>
          <a:xfrm>
            <a:off x="1028700" y="9171390"/>
            <a:ext cx="16230600" cy="86910"/>
          </a:xfrm>
          <a:prstGeom prst="rect">
            <a:avLst/>
          </a:prstGeom>
          <a:solidFill>
            <a:srgbClr val="171810"/>
          </a:solidFill>
        </p:spPr>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71810"/>
        </a:solidFill>
        <a:effectLst/>
      </p:bgPr>
    </p:bg>
    <p:spTree>
      <p:nvGrpSpPr>
        <p:cNvPr id="1" name=""/>
        <p:cNvGrpSpPr/>
        <p:nvPr/>
      </p:nvGrpSpPr>
      <p:grpSpPr>
        <a:xfrm>
          <a:off x="0" y="0"/>
          <a:ext cx="0" cy="0"/>
          <a:chOff x="0" y="0"/>
          <a:chExt cx="0" cy="0"/>
        </a:xfrm>
      </p:grpSpPr>
      <p:sp>
        <p:nvSpPr>
          <p:cNvPr id="2" name="AutoShape 2"/>
          <p:cNvSpPr/>
          <p:nvPr/>
        </p:nvSpPr>
        <p:spPr>
          <a:xfrm>
            <a:off x="1028700" y="9171390"/>
            <a:ext cx="16230600" cy="86910"/>
          </a:xfrm>
          <a:prstGeom prst="rect">
            <a:avLst/>
          </a:prstGeom>
          <a:solidFill>
            <a:srgbClr val="29F3E2"/>
          </a:solidFill>
        </p:spPr>
      </p:sp>
      <p:sp>
        <p:nvSpPr>
          <p:cNvPr id="3" name="TextBox 3"/>
          <p:cNvSpPr txBox="1"/>
          <p:nvPr/>
        </p:nvSpPr>
        <p:spPr>
          <a:xfrm>
            <a:off x="1044788" y="4342873"/>
            <a:ext cx="7858265" cy="2390775"/>
          </a:xfrm>
          <a:prstGeom prst="rect">
            <a:avLst/>
          </a:prstGeom>
        </p:spPr>
        <p:txBody>
          <a:bodyPr lIns="0" tIns="0" rIns="0" bIns="0" rtlCol="0" anchor="t">
            <a:spAutoFit/>
          </a:bodyPr>
          <a:lstStyle/>
          <a:p>
            <a:pPr>
              <a:lnSpc>
                <a:spcPts val="9450"/>
              </a:lnSpc>
            </a:pPr>
            <a:r>
              <a:rPr lang="en-US" sz="7500" spc="67">
                <a:solidFill>
                  <a:srgbClr val="29F3E2"/>
                </a:solidFill>
                <a:latin typeface="Montserrat Classic Bold"/>
              </a:rPr>
              <a:t>VIDYA </a:t>
            </a:r>
          </a:p>
          <a:p>
            <a:pPr>
              <a:lnSpc>
                <a:spcPts val="9450"/>
              </a:lnSpc>
            </a:pPr>
            <a:r>
              <a:rPr lang="en-US" sz="7500" spc="67">
                <a:solidFill>
                  <a:srgbClr val="29F3E2"/>
                </a:solidFill>
                <a:cs typeface="Montserrat Classic Bold"/>
              </a:rPr>
              <a:t>एक कोशिश</a:t>
            </a:r>
          </a:p>
        </p:txBody>
      </p:sp>
      <p:grpSp>
        <p:nvGrpSpPr>
          <p:cNvPr id="4" name="Group 4"/>
          <p:cNvGrpSpPr/>
          <p:nvPr/>
        </p:nvGrpSpPr>
        <p:grpSpPr>
          <a:xfrm>
            <a:off x="6461470" y="4390498"/>
            <a:ext cx="11322387" cy="3792544"/>
            <a:chOff x="0" y="0"/>
            <a:chExt cx="15096516" cy="5056725"/>
          </a:xfrm>
        </p:grpSpPr>
        <p:sp>
          <p:nvSpPr>
            <p:cNvPr id="5" name="TextBox 5"/>
            <p:cNvSpPr txBox="1"/>
            <p:nvPr/>
          </p:nvSpPr>
          <p:spPr>
            <a:xfrm>
              <a:off x="0" y="0"/>
              <a:ext cx="15096516" cy="762000"/>
            </a:xfrm>
            <a:prstGeom prst="rect">
              <a:avLst/>
            </a:prstGeom>
          </p:spPr>
          <p:txBody>
            <a:bodyPr lIns="0" tIns="0" rIns="0" bIns="0" rtlCol="0" anchor="t">
              <a:spAutoFit/>
            </a:bodyPr>
            <a:lstStyle/>
            <a:p>
              <a:pPr>
                <a:lnSpc>
                  <a:spcPts val="4560"/>
                </a:lnSpc>
              </a:pPr>
              <a:r>
                <a:rPr lang="en-US" sz="3800" spc="281">
                  <a:solidFill>
                    <a:srgbClr val="29F3E2"/>
                  </a:solidFill>
                  <a:latin typeface="Montserrat Classic Bold"/>
                </a:rPr>
                <a:t>An Introduction</a:t>
              </a:r>
            </a:p>
          </p:txBody>
        </p:sp>
        <p:sp>
          <p:nvSpPr>
            <p:cNvPr id="6" name="TextBox 6"/>
            <p:cNvSpPr txBox="1"/>
            <p:nvPr/>
          </p:nvSpPr>
          <p:spPr>
            <a:xfrm>
              <a:off x="0" y="1313400"/>
              <a:ext cx="15096516" cy="3743325"/>
            </a:xfrm>
            <a:prstGeom prst="rect">
              <a:avLst/>
            </a:prstGeom>
          </p:spPr>
          <p:txBody>
            <a:bodyPr lIns="0" tIns="0" rIns="0" bIns="0" rtlCol="0" anchor="t">
              <a:spAutoFit/>
            </a:bodyPr>
            <a:lstStyle/>
            <a:p>
              <a:pPr>
                <a:lnSpc>
                  <a:spcPts val="4500"/>
                </a:lnSpc>
              </a:pPr>
              <a:r>
                <a:rPr lang="en-US" sz="3000" spc="30">
                  <a:solidFill>
                    <a:srgbClr val="29F3E2"/>
                  </a:solidFill>
                  <a:latin typeface="Montserrat Light"/>
                </a:rPr>
                <a:t>This application is aimed to help the Moroccan society and create a sense of solidarity through modern techniques. The social implications it will have after being launched will certainly aim at closing the gap in terms of quality of life for the less fortunate citizens.</a:t>
              </a:r>
            </a:p>
          </p:txBody>
        </p:sp>
      </p:grpSp>
      <p:pic>
        <p:nvPicPr>
          <p:cNvPr id="7" name="Picture 7"/>
          <p:cNvPicPr>
            <a:picLocks noChangeAspect="1"/>
          </p:cNvPicPr>
          <p:nvPr/>
        </p:nvPicPr>
        <p:blipFill>
          <a:blip r:embed="rId2"/>
          <a:srcRect t="46064" b="32826"/>
          <a:stretch>
            <a:fillRect/>
          </a:stretch>
        </p:blipFill>
        <p:spPr>
          <a:xfrm>
            <a:off x="1044788" y="0"/>
            <a:ext cx="16198425" cy="3419328"/>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29F3E2"/>
        </a:solidFill>
        <a:effectLst/>
      </p:bgPr>
    </p:bg>
    <p:spTree>
      <p:nvGrpSpPr>
        <p:cNvPr id="1" name=""/>
        <p:cNvGrpSpPr/>
        <p:nvPr/>
      </p:nvGrpSpPr>
      <p:grpSpPr>
        <a:xfrm>
          <a:off x="0" y="0"/>
          <a:ext cx="0" cy="0"/>
          <a:chOff x="0" y="0"/>
          <a:chExt cx="0" cy="0"/>
        </a:xfrm>
      </p:grpSpPr>
      <p:sp>
        <p:nvSpPr>
          <p:cNvPr id="2" name="TextBox 2"/>
          <p:cNvSpPr txBox="1"/>
          <p:nvPr/>
        </p:nvSpPr>
        <p:spPr>
          <a:xfrm>
            <a:off x="358871" y="3749448"/>
            <a:ext cx="6962424" cy="2390775"/>
          </a:xfrm>
          <a:prstGeom prst="rect">
            <a:avLst/>
          </a:prstGeom>
        </p:spPr>
        <p:txBody>
          <a:bodyPr lIns="0" tIns="0" rIns="0" bIns="0" rtlCol="0" anchor="t">
            <a:spAutoFit/>
          </a:bodyPr>
          <a:lstStyle/>
          <a:p>
            <a:pPr algn="ctr">
              <a:lnSpc>
                <a:spcPts val="9450"/>
              </a:lnSpc>
            </a:pPr>
            <a:r>
              <a:rPr lang="en-US" sz="7500" spc="67">
                <a:solidFill>
                  <a:srgbClr val="171810"/>
                </a:solidFill>
                <a:latin typeface="Montserrat Classic Bold"/>
              </a:rPr>
              <a:t>PROBLEM STATEMENT </a:t>
            </a:r>
          </a:p>
        </p:txBody>
      </p:sp>
      <p:sp>
        <p:nvSpPr>
          <p:cNvPr id="3" name="AutoShape 3"/>
          <p:cNvSpPr/>
          <p:nvPr/>
        </p:nvSpPr>
        <p:spPr>
          <a:xfrm>
            <a:off x="7695684" y="-209550"/>
            <a:ext cx="10592316" cy="10706100"/>
          </a:xfrm>
          <a:prstGeom prst="rect">
            <a:avLst/>
          </a:prstGeom>
          <a:solidFill>
            <a:srgbClr val="171810"/>
          </a:solidFill>
        </p:spPr>
      </p:sp>
      <p:grpSp>
        <p:nvGrpSpPr>
          <p:cNvPr id="4" name="Group 4"/>
          <p:cNvGrpSpPr/>
          <p:nvPr/>
        </p:nvGrpSpPr>
        <p:grpSpPr>
          <a:xfrm>
            <a:off x="8758609" y="1558446"/>
            <a:ext cx="7971216" cy="6490610"/>
            <a:chOff x="0" y="-85725"/>
            <a:chExt cx="10628289" cy="8654147"/>
          </a:xfrm>
        </p:grpSpPr>
        <p:sp>
          <p:nvSpPr>
            <p:cNvPr id="5" name="TextBox 5"/>
            <p:cNvSpPr txBox="1"/>
            <p:nvPr/>
          </p:nvSpPr>
          <p:spPr>
            <a:xfrm>
              <a:off x="0" y="7873097"/>
              <a:ext cx="10628289" cy="695325"/>
            </a:xfrm>
            <a:prstGeom prst="rect">
              <a:avLst/>
            </a:prstGeom>
          </p:spPr>
          <p:txBody>
            <a:bodyPr lIns="0" tIns="0" rIns="0" bIns="0" rtlCol="0" anchor="t">
              <a:spAutoFit/>
            </a:bodyPr>
            <a:lstStyle/>
            <a:p>
              <a:pPr>
                <a:lnSpc>
                  <a:spcPts val="4500"/>
                </a:lnSpc>
              </a:pPr>
              <a:endParaRPr/>
            </a:p>
          </p:txBody>
        </p:sp>
        <p:sp>
          <p:nvSpPr>
            <p:cNvPr id="6" name="TextBox 6"/>
            <p:cNvSpPr txBox="1"/>
            <p:nvPr/>
          </p:nvSpPr>
          <p:spPr>
            <a:xfrm>
              <a:off x="0" y="-85725"/>
              <a:ext cx="10628289" cy="5293244"/>
            </a:xfrm>
            <a:prstGeom prst="rect">
              <a:avLst/>
            </a:prstGeom>
          </p:spPr>
          <p:txBody>
            <a:bodyPr lIns="0" tIns="0" rIns="0" bIns="0" rtlCol="0" anchor="t">
              <a:spAutoFit/>
            </a:bodyPr>
            <a:lstStyle/>
            <a:p>
              <a:pPr>
                <a:lnSpc>
                  <a:spcPts val="4500"/>
                </a:lnSpc>
              </a:pPr>
              <a:r>
                <a:rPr lang="en-US" sz="3000" spc="30" dirty="0">
                  <a:solidFill>
                    <a:srgbClr val="29F3E2"/>
                  </a:solidFill>
                  <a:latin typeface="Montserrat Light"/>
                </a:rPr>
                <a:t>Children living in poverty face many barriers to accessing an education. Some are obvious — like not having a school to go to — while others are more subtle, like the teacher at the school not having had the training needed to help children learn effectively.</a:t>
              </a:r>
            </a:p>
          </p:txBody>
        </p:sp>
      </p:grpSp>
      <p:sp>
        <p:nvSpPr>
          <p:cNvPr id="7" name="AutoShape 7"/>
          <p:cNvSpPr/>
          <p:nvPr/>
        </p:nvSpPr>
        <p:spPr>
          <a:xfrm>
            <a:off x="3796818" y="3955"/>
            <a:ext cx="86530" cy="1618785"/>
          </a:xfrm>
          <a:prstGeom prst="rect">
            <a:avLst/>
          </a:prstGeom>
          <a:solidFill>
            <a:srgbClr val="171810"/>
          </a:solidFill>
        </p:spPr>
      </p:sp>
      <p:sp>
        <p:nvSpPr>
          <p:cNvPr id="8" name="AutoShape 8"/>
          <p:cNvSpPr/>
          <p:nvPr/>
        </p:nvSpPr>
        <p:spPr>
          <a:xfrm>
            <a:off x="3796818" y="8668215"/>
            <a:ext cx="86530" cy="1618785"/>
          </a:xfrm>
          <a:prstGeom prst="rect">
            <a:avLst/>
          </a:prstGeom>
          <a:solidFill>
            <a:srgbClr val="171810"/>
          </a:solidFill>
        </p:spPr>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29F3E2"/>
        </a:solidFill>
        <a:effectLst/>
      </p:bgPr>
    </p:bg>
    <p:spTree>
      <p:nvGrpSpPr>
        <p:cNvPr id="1" name=""/>
        <p:cNvGrpSpPr/>
        <p:nvPr/>
      </p:nvGrpSpPr>
      <p:grpSpPr>
        <a:xfrm>
          <a:off x="0" y="0"/>
          <a:ext cx="0" cy="0"/>
          <a:chOff x="0" y="0"/>
          <a:chExt cx="0" cy="0"/>
        </a:xfrm>
      </p:grpSpPr>
      <p:sp>
        <p:nvSpPr>
          <p:cNvPr id="2" name="TextBox 2"/>
          <p:cNvSpPr txBox="1"/>
          <p:nvPr/>
        </p:nvSpPr>
        <p:spPr>
          <a:xfrm>
            <a:off x="281099" y="229670"/>
            <a:ext cx="5584931" cy="4705840"/>
          </a:xfrm>
          <a:prstGeom prst="rect">
            <a:avLst/>
          </a:prstGeom>
        </p:spPr>
        <p:txBody>
          <a:bodyPr lIns="0" tIns="0" rIns="0" bIns="0" rtlCol="0" anchor="t">
            <a:spAutoFit/>
          </a:bodyPr>
          <a:lstStyle/>
          <a:p>
            <a:pPr>
              <a:lnSpc>
                <a:spcPts val="9387"/>
              </a:lnSpc>
            </a:pPr>
            <a:r>
              <a:rPr lang="en-US" sz="7450" spc="67" dirty="0">
                <a:solidFill>
                  <a:srgbClr val="171810"/>
                </a:solidFill>
                <a:latin typeface="Montserrat Classic Bold"/>
              </a:rPr>
              <a:t>Our</a:t>
            </a:r>
          </a:p>
          <a:p>
            <a:pPr>
              <a:lnSpc>
                <a:spcPts val="9387"/>
              </a:lnSpc>
            </a:pPr>
            <a:r>
              <a:rPr lang="en-US" sz="7450" spc="67" dirty="0">
                <a:solidFill>
                  <a:srgbClr val="171810"/>
                </a:solidFill>
                <a:latin typeface="Montserrat Classic Bold"/>
              </a:rPr>
              <a:t>GIT</a:t>
            </a:r>
          </a:p>
          <a:p>
            <a:pPr>
              <a:lnSpc>
                <a:spcPts val="9387"/>
              </a:lnSpc>
            </a:pPr>
            <a:r>
              <a:rPr lang="en-US" sz="7450" spc="67" dirty="0">
                <a:solidFill>
                  <a:srgbClr val="171810"/>
                </a:solidFill>
                <a:latin typeface="Montserrat Classic Bold"/>
              </a:rPr>
              <a:t>Hub</a:t>
            </a:r>
          </a:p>
          <a:p>
            <a:pPr>
              <a:lnSpc>
                <a:spcPts val="9387"/>
              </a:lnSpc>
            </a:pPr>
            <a:r>
              <a:rPr lang="en-US" sz="7450" spc="67" dirty="0">
                <a:solidFill>
                  <a:srgbClr val="171810"/>
                </a:solidFill>
                <a:latin typeface="Montserrat Classic Bold"/>
              </a:rPr>
              <a:t>Activity</a:t>
            </a:r>
          </a:p>
        </p:txBody>
      </p:sp>
      <p:sp>
        <p:nvSpPr>
          <p:cNvPr id="3" name="AutoShape 3"/>
          <p:cNvSpPr/>
          <p:nvPr/>
        </p:nvSpPr>
        <p:spPr>
          <a:xfrm>
            <a:off x="5014616" y="-1046630"/>
            <a:ext cx="13273384" cy="11522077"/>
          </a:xfrm>
          <a:prstGeom prst="rect">
            <a:avLst/>
          </a:prstGeom>
          <a:solidFill>
            <a:srgbClr val="171810"/>
          </a:solidFill>
        </p:spPr>
      </p:sp>
      <p:sp>
        <p:nvSpPr>
          <p:cNvPr id="4" name="AutoShape 4"/>
          <p:cNvSpPr/>
          <p:nvPr/>
        </p:nvSpPr>
        <p:spPr>
          <a:xfrm>
            <a:off x="281099" y="5143500"/>
            <a:ext cx="4327408" cy="143442"/>
          </a:xfrm>
          <a:prstGeom prst="rect">
            <a:avLst/>
          </a:prstGeom>
          <a:solidFill>
            <a:srgbClr val="171810"/>
          </a:solidFill>
        </p:spPr>
      </p:sp>
      <p:pic>
        <p:nvPicPr>
          <p:cNvPr id="5" name="Picture 5"/>
          <p:cNvPicPr>
            <a:picLocks noChangeAspect="1"/>
          </p:cNvPicPr>
          <p:nvPr/>
        </p:nvPicPr>
        <p:blipFill>
          <a:blip r:embed="rId2"/>
          <a:srcRect l="489" t="9" r="1517"/>
          <a:stretch>
            <a:fillRect/>
          </a:stretch>
        </p:blipFill>
        <p:spPr>
          <a:xfrm>
            <a:off x="5071766" y="57150"/>
            <a:ext cx="13134525" cy="1018222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71810"/>
        </a:solidFill>
        <a:effectLst/>
      </p:bgPr>
    </p:bg>
    <p:spTree>
      <p:nvGrpSpPr>
        <p:cNvPr id="1" name=""/>
        <p:cNvGrpSpPr/>
        <p:nvPr/>
      </p:nvGrpSpPr>
      <p:grpSpPr>
        <a:xfrm>
          <a:off x="0" y="0"/>
          <a:ext cx="0" cy="0"/>
          <a:chOff x="0" y="0"/>
          <a:chExt cx="0" cy="0"/>
        </a:xfrm>
      </p:grpSpPr>
      <p:sp>
        <p:nvSpPr>
          <p:cNvPr id="2" name="AutoShape 2"/>
          <p:cNvSpPr/>
          <p:nvPr/>
        </p:nvSpPr>
        <p:spPr>
          <a:xfrm>
            <a:off x="8912180" y="-190500"/>
            <a:ext cx="9375820" cy="10668000"/>
          </a:xfrm>
          <a:prstGeom prst="rect">
            <a:avLst/>
          </a:prstGeom>
          <a:solidFill>
            <a:srgbClr val="29F3E2"/>
          </a:solidFill>
        </p:spPr>
      </p:sp>
      <p:grpSp>
        <p:nvGrpSpPr>
          <p:cNvPr id="3" name="Group 3"/>
          <p:cNvGrpSpPr/>
          <p:nvPr/>
        </p:nvGrpSpPr>
        <p:grpSpPr>
          <a:xfrm>
            <a:off x="1794947" y="1476908"/>
            <a:ext cx="5306206" cy="6686760"/>
            <a:chOff x="0" y="-47625"/>
            <a:chExt cx="7074941" cy="8915680"/>
          </a:xfrm>
        </p:grpSpPr>
        <p:sp>
          <p:nvSpPr>
            <p:cNvPr id="4" name="TextBox 4"/>
            <p:cNvSpPr txBox="1"/>
            <p:nvPr/>
          </p:nvSpPr>
          <p:spPr>
            <a:xfrm>
              <a:off x="4515806" y="7985078"/>
              <a:ext cx="914131" cy="882977"/>
            </a:xfrm>
            <a:prstGeom prst="rect">
              <a:avLst/>
            </a:prstGeom>
          </p:spPr>
          <p:txBody>
            <a:bodyPr wrap="square" lIns="0" tIns="0" rIns="0" bIns="0" rtlCol="0" anchor="t">
              <a:spAutoFit/>
            </a:bodyPr>
            <a:lstStyle/>
            <a:p>
              <a:pPr algn="ctr">
                <a:lnSpc>
                  <a:spcPts val="2699"/>
                </a:lnSpc>
              </a:pPr>
              <a:r>
                <a:rPr lang="en-US" sz="1927" dirty="0">
                  <a:solidFill>
                    <a:srgbClr val="29F3E2"/>
                  </a:solidFill>
                  <a:latin typeface="Arimo"/>
                </a:rPr>
                <a:t>YES</a:t>
              </a:r>
            </a:p>
            <a:p>
              <a:pPr algn="ctr">
                <a:lnSpc>
                  <a:spcPts val="2699"/>
                </a:lnSpc>
              </a:pPr>
              <a:r>
                <a:rPr lang="en-US" sz="1927" dirty="0">
                  <a:solidFill>
                    <a:srgbClr val="29F3E2"/>
                  </a:solidFill>
                  <a:latin typeface="Arimo"/>
                </a:rPr>
                <a:t>90%</a:t>
              </a:r>
            </a:p>
          </p:txBody>
        </p:sp>
        <p:sp>
          <p:nvSpPr>
            <p:cNvPr id="5" name="TextBox 5"/>
            <p:cNvSpPr txBox="1"/>
            <p:nvPr/>
          </p:nvSpPr>
          <p:spPr>
            <a:xfrm>
              <a:off x="1905823" y="-47625"/>
              <a:ext cx="984115" cy="890720"/>
            </a:xfrm>
            <a:prstGeom prst="rect">
              <a:avLst/>
            </a:prstGeom>
          </p:spPr>
          <p:txBody>
            <a:bodyPr wrap="square" lIns="0" tIns="0" rIns="0" bIns="0" rtlCol="0" anchor="t">
              <a:spAutoFit/>
            </a:bodyPr>
            <a:lstStyle/>
            <a:p>
              <a:pPr algn="ctr">
                <a:lnSpc>
                  <a:spcPts val="2699"/>
                </a:lnSpc>
              </a:pPr>
              <a:r>
                <a:rPr lang="en-US" sz="1927" dirty="0">
                  <a:solidFill>
                    <a:srgbClr val="29F3E2"/>
                  </a:solidFill>
                  <a:latin typeface="Arimo"/>
                </a:rPr>
                <a:t>NO</a:t>
              </a:r>
            </a:p>
            <a:p>
              <a:pPr algn="ctr">
                <a:lnSpc>
                  <a:spcPts val="2699"/>
                </a:lnSpc>
              </a:pPr>
              <a:r>
                <a:rPr lang="en-US" sz="1927" dirty="0">
                  <a:solidFill>
                    <a:srgbClr val="29F3E2"/>
                  </a:solidFill>
                  <a:latin typeface="Arimo"/>
                </a:rPr>
                <a:t>10%</a:t>
              </a:r>
            </a:p>
          </p:txBody>
        </p:sp>
        <p:grpSp>
          <p:nvGrpSpPr>
            <p:cNvPr id="6" name="Group 6"/>
            <p:cNvGrpSpPr>
              <a:grpSpLocks noChangeAspect="1"/>
            </p:cNvGrpSpPr>
            <p:nvPr/>
          </p:nvGrpSpPr>
          <p:grpSpPr>
            <a:xfrm>
              <a:off x="0" y="900428"/>
              <a:ext cx="7074941" cy="7074941"/>
              <a:chOff x="0" y="0"/>
              <a:chExt cx="2540000" cy="2540000"/>
            </a:xfrm>
          </p:grpSpPr>
          <p:sp>
            <p:nvSpPr>
              <p:cNvPr id="7" name="Freeform 7"/>
              <p:cNvSpPr/>
              <p:nvPr/>
            </p:nvSpPr>
            <p:spPr>
              <a:xfrm>
                <a:off x="-147470" y="0"/>
                <a:ext cx="2765092" cy="2667123"/>
              </a:xfrm>
              <a:custGeom>
                <a:avLst/>
                <a:gdLst/>
                <a:ahLst/>
                <a:cxnLst/>
                <a:rect l="l" t="t" r="r" b="b"/>
                <a:pathLst>
                  <a:path w="2765092" h="2667123">
                    <a:moveTo>
                      <a:pt x="1417470" y="0"/>
                    </a:moveTo>
                    <a:lnTo>
                      <a:pt x="1417470" y="0"/>
                    </a:lnTo>
                    <a:cubicBezTo>
                      <a:pt x="2048193" y="0"/>
                      <a:pt x="2583347" y="462881"/>
                      <a:pt x="2674219" y="1087023"/>
                    </a:cubicBezTo>
                    <a:cubicBezTo>
                      <a:pt x="2765092" y="1711165"/>
                      <a:pt x="2384144" y="2307426"/>
                      <a:pt x="1779606" y="2487275"/>
                    </a:cubicBezTo>
                    <a:cubicBezTo>
                      <a:pt x="1175069" y="2667123"/>
                      <a:pt x="530143" y="2376056"/>
                      <a:pt x="265071" y="1803738"/>
                    </a:cubicBezTo>
                    <a:cubicBezTo>
                      <a:pt x="0" y="1231420"/>
                      <a:pt x="195111" y="551287"/>
                      <a:pt x="723267" y="206524"/>
                    </a:cubicBezTo>
                    <a:lnTo>
                      <a:pt x="1417470" y="1270000"/>
                    </a:lnTo>
                    <a:close/>
                  </a:path>
                </a:pathLst>
              </a:custGeom>
              <a:solidFill>
                <a:srgbClr val="29F3E2"/>
              </a:solidFill>
            </p:spPr>
          </p:sp>
          <p:sp>
            <p:nvSpPr>
              <p:cNvPr id="8" name="Freeform 8"/>
              <p:cNvSpPr/>
              <p:nvPr/>
            </p:nvSpPr>
            <p:spPr>
              <a:xfrm>
                <a:off x="523513" y="0"/>
                <a:ext cx="746487" cy="1270000"/>
              </a:xfrm>
              <a:custGeom>
                <a:avLst/>
                <a:gdLst/>
                <a:ahLst/>
                <a:cxnLst/>
                <a:rect l="l" t="t" r="r" b="b"/>
                <a:pathLst>
                  <a:path w="746487" h="1270000">
                    <a:moveTo>
                      <a:pt x="0" y="242548"/>
                    </a:moveTo>
                    <a:cubicBezTo>
                      <a:pt x="216941" y="84931"/>
                      <a:pt x="478206" y="27"/>
                      <a:pt x="746360" y="0"/>
                    </a:cubicBezTo>
                    <a:lnTo>
                      <a:pt x="746487" y="1270000"/>
                    </a:lnTo>
                    <a:close/>
                  </a:path>
                </a:pathLst>
              </a:custGeom>
              <a:solidFill>
                <a:srgbClr val="00C7DD"/>
              </a:solidFill>
            </p:spPr>
          </p:sp>
          <p:sp>
            <p:nvSpPr>
              <p:cNvPr id="9" name="Freeform 9"/>
              <p:cNvSpPr/>
              <p:nvPr/>
            </p:nvSpPr>
            <p:spPr>
              <a:xfrm>
                <a:off x="1270000" y="0"/>
                <a:ext cx="127" cy="1270000"/>
              </a:xfrm>
              <a:custGeom>
                <a:avLst/>
                <a:gdLst/>
                <a:ahLst/>
                <a:cxnLst/>
                <a:rect l="l" t="t" r="r" b="b"/>
                <a:pathLst>
                  <a:path w="127" h="1270000">
                    <a:moveTo>
                      <a:pt x="0" y="0"/>
                    </a:moveTo>
                    <a:cubicBezTo>
                      <a:pt x="42" y="0"/>
                      <a:pt x="85" y="0"/>
                      <a:pt x="127" y="0"/>
                    </a:cubicBezTo>
                    <a:lnTo>
                      <a:pt x="0" y="1270000"/>
                    </a:lnTo>
                    <a:close/>
                  </a:path>
                </a:pathLst>
              </a:custGeom>
              <a:solidFill>
                <a:srgbClr val="009ACF"/>
              </a:solidFill>
            </p:spPr>
          </p:sp>
        </p:grpSp>
      </p:grpSp>
      <p:grpSp>
        <p:nvGrpSpPr>
          <p:cNvPr id="10" name="Group 10"/>
          <p:cNvGrpSpPr/>
          <p:nvPr/>
        </p:nvGrpSpPr>
        <p:grpSpPr>
          <a:xfrm>
            <a:off x="9773726" y="2742403"/>
            <a:ext cx="7652727" cy="4802194"/>
            <a:chOff x="0" y="0"/>
            <a:chExt cx="10203636" cy="6402925"/>
          </a:xfrm>
        </p:grpSpPr>
        <p:sp>
          <p:nvSpPr>
            <p:cNvPr id="11" name="TextBox 11"/>
            <p:cNvSpPr txBox="1"/>
            <p:nvPr/>
          </p:nvSpPr>
          <p:spPr>
            <a:xfrm>
              <a:off x="0" y="-47625"/>
              <a:ext cx="10203636" cy="3171825"/>
            </a:xfrm>
            <a:prstGeom prst="rect">
              <a:avLst/>
            </a:prstGeom>
          </p:spPr>
          <p:txBody>
            <a:bodyPr lIns="0" tIns="0" rIns="0" bIns="0" rtlCol="0" anchor="t">
              <a:spAutoFit/>
            </a:bodyPr>
            <a:lstStyle/>
            <a:p>
              <a:pPr>
                <a:lnSpc>
                  <a:spcPts val="9450"/>
                </a:lnSpc>
              </a:pPr>
              <a:r>
                <a:rPr lang="en-US" sz="7500" spc="67">
                  <a:solidFill>
                    <a:srgbClr val="171810"/>
                  </a:solidFill>
                  <a:latin typeface="Montserrat Classic Bold"/>
                </a:rPr>
                <a:t>DATA ANALYSIS</a:t>
              </a:r>
            </a:p>
          </p:txBody>
        </p:sp>
        <p:sp>
          <p:nvSpPr>
            <p:cNvPr id="12" name="TextBox 12"/>
            <p:cNvSpPr txBox="1"/>
            <p:nvPr/>
          </p:nvSpPr>
          <p:spPr>
            <a:xfrm>
              <a:off x="0" y="3696762"/>
              <a:ext cx="10203285" cy="762000"/>
            </a:xfrm>
            <a:prstGeom prst="rect">
              <a:avLst/>
            </a:prstGeom>
          </p:spPr>
          <p:txBody>
            <a:bodyPr lIns="0" tIns="0" rIns="0" bIns="0" rtlCol="0" anchor="t">
              <a:spAutoFit/>
            </a:bodyPr>
            <a:lstStyle/>
            <a:p>
              <a:pPr>
                <a:lnSpc>
                  <a:spcPts val="4560"/>
                </a:lnSpc>
              </a:pPr>
              <a:endParaRPr/>
            </a:p>
          </p:txBody>
        </p:sp>
        <p:sp>
          <p:nvSpPr>
            <p:cNvPr id="13" name="TextBox 13"/>
            <p:cNvSpPr txBox="1"/>
            <p:nvPr/>
          </p:nvSpPr>
          <p:spPr>
            <a:xfrm>
              <a:off x="0" y="4945600"/>
              <a:ext cx="10203285" cy="1457325"/>
            </a:xfrm>
            <a:prstGeom prst="rect">
              <a:avLst/>
            </a:prstGeom>
          </p:spPr>
          <p:txBody>
            <a:bodyPr lIns="0" tIns="0" rIns="0" bIns="0" rtlCol="0" anchor="t">
              <a:spAutoFit/>
            </a:bodyPr>
            <a:lstStyle/>
            <a:p>
              <a:pPr>
                <a:lnSpc>
                  <a:spcPts val="4500"/>
                </a:lnSpc>
              </a:pPr>
              <a:r>
                <a:rPr lang="en-US" sz="3000" spc="30">
                  <a:solidFill>
                    <a:srgbClr val="171810"/>
                  </a:solidFill>
                  <a:latin typeface="Montserrat Light"/>
                </a:rPr>
                <a:t>Is our project helping you to achieve your goal ?</a:t>
              </a:r>
            </a:p>
          </p:txBody>
        </p:sp>
      </p:grpSp>
      <p:sp>
        <p:nvSpPr>
          <p:cNvPr id="14" name="AutoShape 14"/>
          <p:cNvSpPr/>
          <p:nvPr/>
        </p:nvSpPr>
        <p:spPr>
          <a:xfrm rot="5400000">
            <a:off x="17435342" y="8492173"/>
            <a:ext cx="86530" cy="1618785"/>
          </a:xfrm>
          <a:prstGeom prst="rect">
            <a:avLst/>
          </a:prstGeom>
          <a:solidFill>
            <a:srgbClr val="171810"/>
          </a:solidFill>
        </p:spPr>
      </p:sp>
      <p:sp>
        <p:nvSpPr>
          <p:cNvPr id="15" name="AutoShape 15"/>
          <p:cNvSpPr/>
          <p:nvPr/>
        </p:nvSpPr>
        <p:spPr>
          <a:xfrm rot="5400000">
            <a:off x="766127" y="176042"/>
            <a:ext cx="86530" cy="1618785"/>
          </a:xfrm>
          <a:prstGeom prst="rect">
            <a:avLst/>
          </a:prstGeom>
          <a:solidFill>
            <a:srgbClr val="29F3E2"/>
          </a:solidFill>
        </p:spPr>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71810"/>
        </a:solidFill>
        <a:effectLst/>
      </p:bgPr>
    </p:bg>
    <p:spTree>
      <p:nvGrpSpPr>
        <p:cNvPr id="1" name=""/>
        <p:cNvGrpSpPr/>
        <p:nvPr/>
      </p:nvGrpSpPr>
      <p:grpSpPr>
        <a:xfrm>
          <a:off x="0" y="0"/>
          <a:ext cx="0" cy="0"/>
          <a:chOff x="0" y="0"/>
          <a:chExt cx="0" cy="0"/>
        </a:xfrm>
      </p:grpSpPr>
      <p:sp>
        <p:nvSpPr>
          <p:cNvPr id="2" name="AutoShape 2"/>
          <p:cNvSpPr/>
          <p:nvPr/>
        </p:nvSpPr>
        <p:spPr>
          <a:xfrm>
            <a:off x="8912180" y="-190500"/>
            <a:ext cx="9375820" cy="10668000"/>
          </a:xfrm>
          <a:prstGeom prst="rect">
            <a:avLst/>
          </a:prstGeom>
          <a:solidFill>
            <a:srgbClr val="29F3E2"/>
          </a:solidFill>
        </p:spPr>
      </p:sp>
      <p:grpSp>
        <p:nvGrpSpPr>
          <p:cNvPr id="3" name="Group 3"/>
          <p:cNvGrpSpPr/>
          <p:nvPr/>
        </p:nvGrpSpPr>
        <p:grpSpPr>
          <a:xfrm>
            <a:off x="227624" y="1360885"/>
            <a:ext cx="6873529" cy="6358712"/>
            <a:chOff x="384676" y="-47625"/>
            <a:chExt cx="9164705" cy="8478282"/>
          </a:xfrm>
        </p:grpSpPr>
        <p:sp>
          <p:nvSpPr>
            <p:cNvPr id="4" name="TextBox 4"/>
            <p:cNvSpPr txBox="1"/>
            <p:nvPr/>
          </p:nvSpPr>
          <p:spPr>
            <a:xfrm>
              <a:off x="7931938" y="7539937"/>
              <a:ext cx="1124430" cy="890720"/>
            </a:xfrm>
            <a:prstGeom prst="rect">
              <a:avLst/>
            </a:prstGeom>
          </p:spPr>
          <p:txBody>
            <a:bodyPr lIns="0" tIns="0" rIns="0" bIns="0" rtlCol="0" anchor="t">
              <a:spAutoFit/>
            </a:bodyPr>
            <a:lstStyle/>
            <a:p>
              <a:pPr algn="ctr">
                <a:lnSpc>
                  <a:spcPts val="2699"/>
                </a:lnSpc>
              </a:pPr>
              <a:r>
                <a:rPr lang="en-US" sz="1927">
                  <a:solidFill>
                    <a:srgbClr val="29F3E2"/>
                  </a:solidFill>
                  <a:latin typeface="Arimo"/>
                </a:rPr>
                <a:t>GREAT</a:t>
              </a:r>
            </a:p>
            <a:p>
              <a:pPr algn="ctr">
                <a:lnSpc>
                  <a:spcPts val="2699"/>
                </a:lnSpc>
              </a:pPr>
              <a:r>
                <a:rPr lang="en-US" sz="1927">
                  <a:solidFill>
                    <a:srgbClr val="29F3E2"/>
                  </a:solidFill>
                  <a:latin typeface="Arimo"/>
                </a:rPr>
                <a:t>40%</a:t>
              </a:r>
            </a:p>
          </p:txBody>
        </p:sp>
        <p:sp>
          <p:nvSpPr>
            <p:cNvPr id="5" name="TextBox 5"/>
            <p:cNvSpPr txBox="1"/>
            <p:nvPr/>
          </p:nvSpPr>
          <p:spPr>
            <a:xfrm>
              <a:off x="384676" y="2823861"/>
              <a:ext cx="1995559" cy="890720"/>
            </a:xfrm>
            <a:prstGeom prst="rect">
              <a:avLst/>
            </a:prstGeom>
          </p:spPr>
          <p:txBody>
            <a:bodyPr lIns="0" tIns="0" rIns="0" bIns="0" rtlCol="0" anchor="t">
              <a:spAutoFit/>
            </a:bodyPr>
            <a:lstStyle/>
            <a:p>
              <a:pPr algn="ctr">
                <a:lnSpc>
                  <a:spcPts val="2699"/>
                </a:lnSpc>
              </a:pPr>
              <a:r>
                <a:rPr lang="en-US" sz="1927" dirty="0">
                  <a:solidFill>
                    <a:srgbClr val="29F3E2"/>
                  </a:solidFill>
                  <a:latin typeface="Arimo"/>
                </a:rPr>
                <a:t>EXCELLENT </a:t>
              </a:r>
            </a:p>
            <a:p>
              <a:pPr algn="ctr">
                <a:lnSpc>
                  <a:spcPts val="2699"/>
                </a:lnSpc>
              </a:pPr>
              <a:r>
                <a:rPr lang="en-US" sz="1927" dirty="0">
                  <a:solidFill>
                    <a:srgbClr val="29F3E2"/>
                  </a:solidFill>
                  <a:latin typeface="Arimo"/>
                </a:rPr>
                <a:t>40%</a:t>
              </a:r>
            </a:p>
          </p:txBody>
        </p:sp>
        <p:sp>
          <p:nvSpPr>
            <p:cNvPr id="6" name="TextBox 6"/>
            <p:cNvSpPr txBox="1"/>
            <p:nvPr/>
          </p:nvSpPr>
          <p:spPr>
            <a:xfrm>
              <a:off x="8499299" y="1137283"/>
              <a:ext cx="997507" cy="890720"/>
            </a:xfrm>
            <a:prstGeom prst="rect">
              <a:avLst/>
            </a:prstGeom>
          </p:spPr>
          <p:txBody>
            <a:bodyPr lIns="0" tIns="0" rIns="0" bIns="0" rtlCol="0" anchor="t">
              <a:spAutoFit/>
            </a:bodyPr>
            <a:lstStyle/>
            <a:p>
              <a:pPr algn="ctr">
                <a:lnSpc>
                  <a:spcPts val="2699"/>
                </a:lnSpc>
              </a:pPr>
              <a:r>
                <a:rPr lang="en-US" sz="1927">
                  <a:solidFill>
                    <a:srgbClr val="29F3E2"/>
                  </a:solidFill>
                  <a:latin typeface="Arimo"/>
                </a:rPr>
                <a:t>GOOD</a:t>
              </a:r>
            </a:p>
            <a:p>
              <a:pPr algn="ctr">
                <a:lnSpc>
                  <a:spcPts val="2699"/>
                </a:lnSpc>
              </a:pPr>
              <a:r>
                <a:rPr lang="en-US" sz="1927">
                  <a:solidFill>
                    <a:srgbClr val="29F3E2"/>
                  </a:solidFill>
                  <a:latin typeface="Arimo"/>
                </a:rPr>
                <a:t>15%</a:t>
              </a:r>
            </a:p>
          </p:txBody>
        </p:sp>
        <p:sp>
          <p:nvSpPr>
            <p:cNvPr id="7" name="TextBox 7"/>
            <p:cNvSpPr txBox="1"/>
            <p:nvPr/>
          </p:nvSpPr>
          <p:spPr>
            <a:xfrm>
              <a:off x="6218960" y="-47625"/>
              <a:ext cx="907159" cy="890720"/>
            </a:xfrm>
            <a:prstGeom prst="rect">
              <a:avLst/>
            </a:prstGeom>
          </p:spPr>
          <p:txBody>
            <a:bodyPr lIns="0" tIns="0" rIns="0" bIns="0" rtlCol="0" anchor="t">
              <a:spAutoFit/>
            </a:bodyPr>
            <a:lstStyle/>
            <a:p>
              <a:pPr algn="ctr">
                <a:lnSpc>
                  <a:spcPts val="2699"/>
                </a:lnSpc>
              </a:pPr>
              <a:r>
                <a:rPr lang="en-US" sz="1927">
                  <a:solidFill>
                    <a:srgbClr val="29F3E2"/>
                  </a:solidFill>
                  <a:latin typeface="Arimo"/>
                </a:rPr>
                <a:t>OKAY</a:t>
              </a:r>
            </a:p>
            <a:p>
              <a:pPr algn="ctr">
                <a:lnSpc>
                  <a:spcPts val="2699"/>
                </a:lnSpc>
              </a:pPr>
              <a:r>
                <a:rPr lang="en-US" sz="1927">
                  <a:solidFill>
                    <a:srgbClr val="29F3E2"/>
                  </a:solidFill>
                  <a:latin typeface="Arimo"/>
                </a:rPr>
                <a:t>5%</a:t>
              </a:r>
            </a:p>
          </p:txBody>
        </p:sp>
        <p:grpSp>
          <p:nvGrpSpPr>
            <p:cNvPr id="8" name="Group 8"/>
            <p:cNvGrpSpPr>
              <a:grpSpLocks noChangeAspect="1"/>
            </p:cNvGrpSpPr>
            <p:nvPr/>
          </p:nvGrpSpPr>
          <p:grpSpPr>
            <a:xfrm>
              <a:off x="2474440" y="1055126"/>
              <a:ext cx="7074941" cy="7074941"/>
              <a:chOff x="0" y="0"/>
              <a:chExt cx="2540000" cy="2540000"/>
            </a:xfrm>
          </p:grpSpPr>
          <p:sp>
            <p:nvSpPr>
              <p:cNvPr id="9" name="Freeform 9"/>
              <p:cNvSpPr/>
              <p:nvPr/>
            </p:nvSpPr>
            <p:spPr>
              <a:xfrm>
                <a:off x="1270000" y="0"/>
                <a:ext cx="452328" cy="1270000"/>
              </a:xfrm>
              <a:custGeom>
                <a:avLst/>
                <a:gdLst/>
                <a:ahLst/>
                <a:cxnLst/>
                <a:rect l="l" t="t" r="r" b="b"/>
                <a:pathLst>
                  <a:path w="452328" h="1270000">
                    <a:moveTo>
                      <a:pt x="0" y="0"/>
                    </a:moveTo>
                    <a:cubicBezTo>
                      <a:pt x="154588" y="0"/>
                      <a:pt x="307877" y="28223"/>
                      <a:pt x="452328" y="83282"/>
                    </a:cubicBezTo>
                    <a:lnTo>
                      <a:pt x="0" y="1270000"/>
                    </a:lnTo>
                    <a:close/>
                  </a:path>
                </a:pathLst>
              </a:custGeom>
              <a:solidFill>
                <a:srgbClr val="29F3E2"/>
              </a:solidFill>
            </p:spPr>
          </p:sp>
          <p:sp>
            <p:nvSpPr>
              <p:cNvPr id="10" name="Freeform 10"/>
              <p:cNvSpPr/>
              <p:nvPr/>
            </p:nvSpPr>
            <p:spPr>
              <a:xfrm>
                <a:off x="1270000" y="62158"/>
                <a:ext cx="1225947" cy="1207842"/>
              </a:xfrm>
              <a:custGeom>
                <a:avLst/>
                <a:gdLst/>
                <a:ahLst/>
                <a:cxnLst/>
                <a:rect l="l" t="t" r="r" b="b"/>
                <a:pathLst>
                  <a:path w="1225947" h="1207842">
                    <a:moveTo>
                      <a:pt x="392452" y="0"/>
                    </a:moveTo>
                    <a:cubicBezTo>
                      <a:pt x="800444" y="132565"/>
                      <a:pt x="1113939" y="462140"/>
                      <a:pt x="1225947" y="876248"/>
                    </a:cubicBezTo>
                    <a:lnTo>
                      <a:pt x="0" y="1207842"/>
                    </a:lnTo>
                    <a:close/>
                  </a:path>
                </a:pathLst>
              </a:custGeom>
              <a:solidFill>
                <a:srgbClr val="00C7DD"/>
              </a:solidFill>
            </p:spPr>
          </p:sp>
          <p:sp>
            <p:nvSpPr>
              <p:cNvPr id="11" name="Freeform 11"/>
              <p:cNvSpPr/>
              <p:nvPr/>
            </p:nvSpPr>
            <p:spPr>
              <a:xfrm>
                <a:off x="473094" y="877548"/>
                <a:ext cx="2178391" cy="1757065"/>
              </a:xfrm>
              <a:custGeom>
                <a:avLst/>
                <a:gdLst/>
                <a:ahLst/>
                <a:cxnLst/>
                <a:rect l="l" t="t" r="r" b="b"/>
                <a:pathLst>
                  <a:path w="2178391" h="1757065">
                    <a:moveTo>
                      <a:pt x="2004748" y="0"/>
                    </a:moveTo>
                    <a:cubicBezTo>
                      <a:pt x="2178391" y="534420"/>
                      <a:pt x="1980195" y="1119420"/>
                      <a:pt x="1517476" y="1438243"/>
                    </a:cubicBezTo>
                    <a:cubicBezTo>
                      <a:pt x="1054758" y="1757065"/>
                      <a:pt x="437529" y="1733908"/>
                      <a:pt x="0" y="1381311"/>
                    </a:cubicBezTo>
                    <a:lnTo>
                      <a:pt x="796906" y="392452"/>
                    </a:lnTo>
                    <a:close/>
                  </a:path>
                </a:pathLst>
              </a:custGeom>
              <a:solidFill>
                <a:srgbClr val="009ACF"/>
              </a:solidFill>
            </p:spPr>
          </p:sp>
          <p:sp>
            <p:nvSpPr>
              <p:cNvPr id="12" name="Freeform 12"/>
              <p:cNvSpPr/>
              <p:nvPr/>
            </p:nvSpPr>
            <p:spPr>
              <a:xfrm>
                <a:off x="-107848" y="0"/>
                <a:ext cx="1377848" cy="2297452"/>
              </a:xfrm>
              <a:custGeom>
                <a:avLst/>
                <a:gdLst/>
                <a:ahLst/>
                <a:cxnLst/>
                <a:rect l="l" t="t" r="r" b="b"/>
                <a:pathLst>
                  <a:path w="1377848" h="2297452">
                    <a:moveTo>
                      <a:pt x="631361" y="2297452"/>
                    </a:moveTo>
                    <a:cubicBezTo>
                      <a:pt x="186261" y="1974067"/>
                      <a:pt x="0" y="1400864"/>
                      <a:pt x="169987" y="877609"/>
                    </a:cubicBezTo>
                    <a:cubicBezTo>
                      <a:pt x="339973" y="354354"/>
                      <a:pt x="827547" y="55"/>
                      <a:pt x="1377721" y="0"/>
                    </a:cubicBezTo>
                    <a:lnTo>
                      <a:pt x="1377848" y="1270000"/>
                    </a:lnTo>
                    <a:close/>
                  </a:path>
                </a:pathLst>
              </a:custGeom>
              <a:solidFill>
                <a:srgbClr val="006DB5"/>
              </a:solidFill>
            </p:spPr>
          </p:sp>
          <p:sp>
            <p:nvSpPr>
              <p:cNvPr id="13" name="Freeform 13"/>
              <p:cNvSpPr/>
              <p:nvPr/>
            </p:nvSpPr>
            <p:spPr>
              <a:xfrm>
                <a:off x="1270000" y="0"/>
                <a:ext cx="127" cy="1270000"/>
              </a:xfrm>
              <a:custGeom>
                <a:avLst/>
                <a:gdLst/>
                <a:ahLst/>
                <a:cxnLst/>
                <a:rect l="l" t="t" r="r" b="b"/>
                <a:pathLst>
                  <a:path w="127" h="1270000">
                    <a:moveTo>
                      <a:pt x="0" y="0"/>
                    </a:moveTo>
                    <a:cubicBezTo>
                      <a:pt x="42" y="0"/>
                      <a:pt x="85" y="0"/>
                      <a:pt x="127" y="0"/>
                    </a:cubicBezTo>
                    <a:lnTo>
                      <a:pt x="0" y="1270000"/>
                    </a:lnTo>
                    <a:close/>
                  </a:path>
                </a:pathLst>
              </a:custGeom>
              <a:solidFill>
                <a:srgbClr val="00408E"/>
              </a:solidFill>
            </p:spPr>
          </p:sp>
        </p:grpSp>
      </p:grpSp>
      <p:grpSp>
        <p:nvGrpSpPr>
          <p:cNvPr id="14" name="Group 14"/>
          <p:cNvGrpSpPr/>
          <p:nvPr/>
        </p:nvGrpSpPr>
        <p:grpSpPr>
          <a:xfrm>
            <a:off x="9606836" y="783566"/>
            <a:ext cx="7652464" cy="1458122"/>
            <a:chOff x="0" y="0"/>
            <a:chExt cx="10203285" cy="1944162"/>
          </a:xfrm>
        </p:grpSpPr>
        <p:sp>
          <p:nvSpPr>
            <p:cNvPr id="15" name="TextBox 15"/>
            <p:cNvSpPr txBox="1"/>
            <p:nvPr/>
          </p:nvSpPr>
          <p:spPr>
            <a:xfrm>
              <a:off x="0" y="0"/>
              <a:ext cx="10203285" cy="762000"/>
            </a:xfrm>
            <a:prstGeom prst="rect">
              <a:avLst/>
            </a:prstGeom>
          </p:spPr>
          <p:txBody>
            <a:bodyPr lIns="0" tIns="0" rIns="0" bIns="0" rtlCol="0" anchor="t">
              <a:spAutoFit/>
            </a:bodyPr>
            <a:lstStyle/>
            <a:p>
              <a:pPr>
                <a:lnSpc>
                  <a:spcPts val="4560"/>
                </a:lnSpc>
              </a:pPr>
              <a:endParaRPr/>
            </a:p>
          </p:txBody>
        </p:sp>
        <p:sp>
          <p:nvSpPr>
            <p:cNvPr id="16" name="TextBox 16"/>
            <p:cNvSpPr txBox="1"/>
            <p:nvPr/>
          </p:nvSpPr>
          <p:spPr>
            <a:xfrm>
              <a:off x="0" y="1248837"/>
              <a:ext cx="10203285" cy="695325"/>
            </a:xfrm>
            <a:prstGeom prst="rect">
              <a:avLst/>
            </a:prstGeom>
          </p:spPr>
          <p:txBody>
            <a:bodyPr lIns="0" tIns="0" rIns="0" bIns="0" rtlCol="0" anchor="t">
              <a:spAutoFit/>
            </a:bodyPr>
            <a:lstStyle/>
            <a:p>
              <a:pPr>
                <a:lnSpc>
                  <a:spcPts val="4500"/>
                </a:lnSpc>
              </a:pPr>
              <a:r>
                <a:rPr lang="en-US" sz="3000" spc="30">
                  <a:solidFill>
                    <a:srgbClr val="171810"/>
                  </a:solidFill>
                  <a:latin typeface="Montserrat Light"/>
                </a:rPr>
                <a:t>What would you rate our startup ?</a:t>
              </a:r>
            </a:p>
          </p:txBody>
        </p:sp>
      </p:grpSp>
      <p:sp>
        <p:nvSpPr>
          <p:cNvPr id="17" name="AutoShape 17"/>
          <p:cNvSpPr/>
          <p:nvPr/>
        </p:nvSpPr>
        <p:spPr>
          <a:xfrm rot="5400000">
            <a:off x="17435342" y="8492173"/>
            <a:ext cx="86530" cy="1618785"/>
          </a:xfrm>
          <a:prstGeom prst="rect">
            <a:avLst/>
          </a:prstGeom>
          <a:solidFill>
            <a:srgbClr val="171810"/>
          </a:solidFill>
        </p:spPr>
      </p:sp>
      <p:sp>
        <p:nvSpPr>
          <p:cNvPr id="18" name="AutoShape 18"/>
          <p:cNvSpPr/>
          <p:nvPr/>
        </p:nvSpPr>
        <p:spPr>
          <a:xfrm rot="5400000">
            <a:off x="766127" y="176042"/>
            <a:ext cx="86530" cy="1618785"/>
          </a:xfrm>
          <a:prstGeom prst="rect">
            <a:avLst/>
          </a:prstGeom>
          <a:solidFill>
            <a:srgbClr val="29F3E2"/>
          </a:solidFill>
        </p:spPr>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29F3E2"/>
        </a:solidFill>
        <a:effectLst/>
      </p:bgPr>
    </p:bg>
    <p:spTree>
      <p:nvGrpSpPr>
        <p:cNvPr id="1" name=""/>
        <p:cNvGrpSpPr/>
        <p:nvPr/>
      </p:nvGrpSpPr>
      <p:grpSpPr>
        <a:xfrm>
          <a:off x="0" y="0"/>
          <a:ext cx="0" cy="0"/>
          <a:chOff x="0" y="0"/>
          <a:chExt cx="0" cy="0"/>
        </a:xfrm>
      </p:grpSpPr>
      <p:sp>
        <p:nvSpPr>
          <p:cNvPr id="2" name="AutoShape 2"/>
          <p:cNvSpPr/>
          <p:nvPr/>
        </p:nvSpPr>
        <p:spPr>
          <a:xfrm>
            <a:off x="1028700" y="9171390"/>
            <a:ext cx="16230600" cy="86910"/>
          </a:xfrm>
          <a:prstGeom prst="rect">
            <a:avLst/>
          </a:prstGeom>
          <a:solidFill>
            <a:srgbClr val="171810"/>
          </a:solidFill>
        </p:spPr>
      </p:sp>
      <p:sp>
        <p:nvSpPr>
          <p:cNvPr id="3" name="AutoShape 3"/>
          <p:cNvSpPr/>
          <p:nvPr/>
        </p:nvSpPr>
        <p:spPr>
          <a:xfrm>
            <a:off x="1028700" y="941790"/>
            <a:ext cx="16230600" cy="86910"/>
          </a:xfrm>
          <a:prstGeom prst="rect">
            <a:avLst/>
          </a:prstGeom>
          <a:solidFill>
            <a:srgbClr val="171810"/>
          </a:solidFill>
        </p:spPr>
      </p:sp>
      <p:grpSp>
        <p:nvGrpSpPr>
          <p:cNvPr id="4" name="Group 4"/>
          <p:cNvGrpSpPr/>
          <p:nvPr/>
        </p:nvGrpSpPr>
        <p:grpSpPr>
          <a:xfrm>
            <a:off x="1143542" y="1913728"/>
            <a:ext cx="11312153" cy="5939017"/>
            <a:chOff x="0" y="0"/>
            <a:chExt cx="15082871" cy="7918689"/>
          </a:xfrm>
        </p:grpSpPr>
        <p:sp>
          <p:nvSpPr>
            <p:cNvPr id="5" name="TextBox 5"/>
            <p:cNvSpPr txBox="1"/>
            <p:nvPr/>
          </p:nvSpPr>
          <p:spPr>
            <a:xfrm>
              <a:off x="0" y="-38100"/>
              <a:ext cx="15082871" cy="1439292"/>
            </a:xfrm>
            <a:prstGeom prst="rect">
              <a:avLst/>
            </a:prstGeom>
          </p:spPr>
          <p:txBody>
            <a:bodyPr lIns="0" tIns="0" rIns="0" bIns="0" rtlCol="0" anchor="t">
              <a:spAutoFit/>
            </a:bodyPr>
            <a:lstStyle/>
            <a:p>
              <a:pPr>
                <a:lnSpc>
                  <a:spcPts val="8688"/>
                </a:lnSpc>
              </a:pPr>
              <a:r>
                <a:rPr lang="en-US" sz="6895" spc="62">
                  <a:solidFill>
                    <a:srgbClr val="171810"/>
                  </a:solidFill>
                  <a:latin typeface="Montserrat Classic Bold"/>
                </a:rPr>
                <a:t>Target Audience</a:t>
              </a:r>
            </a:p>
          </p:txBody>
        </p:sp>
        <p:sp>
          <p:nvSpPr>
            <p:cNvPr id="6" name="TextBox 6"/>
            <p:cNvSpPr txBox="1"/>
            <p:nvPr/>
          </p:nvSpPr>
          <p:spPr>
            <a:xfrm>
              <a:off x="0" y="1927616"/>
              <a:ext cx="14992708" cy="700596"/>
            </a:xfrm>
            <a:prstGeom prst="rect">
              <a:avLst/>
            </a:prstGeom>
          </p:spPr>
          <p:txBody>
            <a:bodyPr lIns="0" tIns="0" rIns="0" bIns="0" rtlCol="0" anchor="t">
              <a:spAutoFit/>
            </a:bodyPr>
            <a:lstStyle/>
            <a:p>
              <a:pPr>
                <a:lnSpc>
                  <a:spcPts val="4192"/>
                </a:lnSpc>
              </a:pPr>
              <a:endParaRPr/>
            </a:p>
          </p:txBody>
        </p:sp>
        <p:sp>
          <p:nvSpPr>
            <p:cNvPr id="7" name="TextBox 7"/>
            <p:cNvSpPr txBox="1"/>
            <p:nvPr/>
          </p:nvSpPr>
          <p:spPr>
            <a:xfrm>
              <a:off x="0" y="3068911"/>
              <a:ext cx="14992708" cy="4849778"/>
            </a:xfrm>
            <a:prstGeom prst="rect">
              <a:avLst/>
            </a:prstGeom>
          </p:spPr>
          <p:txBody>
            <a:bodyPr lIns="0" tIns="0" rIns="0" bIns="0" rtlCol="0" anchor="t">
              <a:spAutoFit/>
            </a:bodyPr>
            <a:lstStyle/>
            <a:p>
              <a:pPr>
                <a:lnSpc>
                  <a:spcPts val="4137"/>
                </a:lnSpc>
              </a:pPr>
              <a:r>
                <a:rPr lang="en-US" sz="2758" spc="27" dirty="0">
                  <a:solidFill>
                    <a:srgbClr val="171810"/>
                  </a:solidFill>
                  <a:latin typeface="Montserrat Light"/>
                </a:rPr>
                <a:t>An organization which aims at bringing people together and also creating a platform where people from similar domains</a:t>
              </a:r>
            </a:p>
            <a:p>
              <a:pPr>
                <a:lnSpc>
                  <a:spcPts val="4137"/>
                </a:lnSpc>
              </a:pPr>
              <a:r>
                <a:rPr lang="en-US" sz="2758" spc="27" dirty="0">
                  <a:solidFill>
                    <a:srgbClr val="171810"/>
                  </a:solidFill>
                  <a:latin typeface="Montserrat Light"/>
                </a:rPr>
                <a:t>can collaborate and work together. It is also a marketplace to sell books and subject notes at a very reasonable price. The whole idea behind this project is to provide people in need with a platform where their basic educational requirements can be fulfilled.</a:t>
              </a:r>
            </a:p>
          </p:txBody>
        </p:sp>
      </p:grpSp>
      <p:grpSp>
        <p:nvGrpSpPr>
          <p:cNvPr id="8" name="Group 8"/>
          <p:cNvGrpSpPr/>
          <p:nvPr/>
        </p:nvGrpSpPr>
        <p:grpSpPr>
          <a:xfrm>
            <a:off x="12102079" y="2917551"/>
            <a:ext cx="4451898" cy="4451898"/>
            <a:chOff x="0" y="0"/>
            <a:chExt cx="5935865" cy="5935865"/>
          </a:xfrm>
        </p:grpSpPr>
        <p:grpSp>
          <p:nvGrpSpPr>
            <p:cNvPr id="9" name="Group 9"/>
            <p:cNvGrpSpPr/>
            <p:nvPr/>
          </p:nvGrpSpPr>
          <p:grpSpPr>
            <a:xfrm>
              <a:off x="0" y="0"/>
              <a:ext cx="5935865" cy="5935865"/>
              <a:chOff x="0" y="0"/>
              <a:chExt cx="6350000" cy="6350000"/>
            </a:xfrm>
          </p:grpSpPr>
          <p:sp>
            <p:nvSpPr>
              <p:cNvPr id="10" name="Freeform 1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171810"/>
              </a:solidFill>
            </p:spPr>
          </p:sp>
        </p:grpSp>
        <p:pic>
          <p:nvPicPr>
            <p:cNvPr id="11" name="Picture 11"/>
            <p:cNvPicPr>
              <a:picLocks noChangeAspect="1"/>
            </p:cNvPicPr>
            <p:nvPr/>
          </p:nvPicPr>
          <p:blipFill>
            <a:blip r:embed="rId2"/>
            <a:srcRect/>
            <a:stretch>
              <a:fillRect/>
            </a:stretch>
          </p:blipFill>
          <p:spPr>
            <a:xfrm>
              <a:off x="1616449" y="1616449"/>
              <a:ext cx="2702966" cy="2702966"/>
            </a:xfrm>
            <a:prstGeom prst="rect">
              <a:avLst/>
            </a:prstGeom>
          </p:spPr>
        </p:pic>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TotalTime>
  <Words>356</Words>
  <Application>Microsoft Office PowerPoint</Application>
  <PresentationFormat>Custom</PresentationFormat>
  <Paragraphs>60</Paragraphs>
  <Slides>19</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19</vt:i4>
      </vt:variant>
    </vt:vector>
  </HeadingPairs>
  <TitlesOfParts>
    <vt:vector size="28" baseType="lpstr">
      <vt:lpstr>Montserrat Classic</vt:lpstr>
      <vt:lpstr>Calibri</vt:lpstr>
      <vt:lpstr>Arimo</vt:lpstr>
      <vt:lpstr>Montserrat Classic Bold</vt:lpstr>
      <vt:lpstr>Montserrat Light</vt:lpstr>
      <vt:lpstr>Arimo Bold</vt:lpstr>
      <vt:lpstr>Open Sans Light</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Neon Typographic Presentation</dc:title>
  <cp:lastModifiedBy>CH Vishvendra Singh</cp:lastModifiedBy>
  <cp:revision>2</cp:revision>
  <dcterms:created xsi:type="dcterms:W3CDTF">2006-08-16T00:00:00Z</dcterms:created>
  <dcterms:modified xsi:type="dcterms:W3CDTF">2020-04-21T22:02:56Z</dcterms:modified>
  <dc:identifier>DAD6G-MfrGY</dc:identifier>
</cp:coreProperties>
</file>